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42" r:id="rId2"/>
    <p:sldId id="293" r:id="rId3"/>
    <p:sldId id="312" r:id="rId4"/>
    <p:sldId id="276" r:id="rId5"/>
    <p:sldId id="307" r:id="rId6"/>
    <p:sldId id="338" r:id="rId7"/>
    <p:sldId id="339" r:id="rId8"/>
    <p:sldId id="343" r:id="rId9"/>
    <p:sldId id="344" r:id="rId10"/>
    <p:sldId id="348" r:id="rId11"/>
    <p:sldId id="350" r:id="rId12"/>
    <p:sldId id="352" r:id="rId13"/>
    <p:sldId id="353" r:id="rId14"/>
    <p:sldId id="341" r:id="rId15"/>
    <p:sldId id="355" r:id="rId16"/>
    <p:sldId id="351" r:id="rId17"/>
    <p:sldId id="356" r:id="rId18"/>
    <p:sldId id="349" r:id="rId19"/>
    <p:sldId id="313" r:id="rId20"/>
    <p:sldId id="328" r:id="rId21"/>
    <p:sldId id="314" r:id="rId22"/>
    <p:sldId id="315" r:id="rId23"/>
    <p:sldId id="345" r:id="rId24"/>
    <p:sldId id="354" r:id="rId25"/>
    <p:sldId id="357" r:id="rId26"/>
    <p:sldId id="358" r:id="rId27"/>
    <p:sldId id="359" r:id="rId28"/>
    <p:sldId id="361" r:id="rId29"/>
    <p:sldId id="364" r:id="rId30"/>
    <p:sldId id="365" r:id="rId31"/>
    <p:sldId id="369" r:id="rId32"/>
    <p:sldId id="372" r:id="rId33"/>
    <p:sldId id="371" r:id="rId34"/>
    <p:sldId id="316" r:id="rId35"/>
    <p:sldId id="317" r:id="rId36"/>
    <p:sldId id="318" r:id="rId37"/>
    <p:sldId id="331" r:id="rId38"/>
    <p:sldId id="362" r:id="rId39"/>
    <p:sldId id="332" r:id="rId40"/>
    <p:sldId id="333" r:id="rId41"/>
    <p:sldId id="334" r:id="rId42"/>
    <p:sldId id="335" r:id="rId43"/>
    <p:sldId id="347" r:id="rId44"/>
    <p:sldId id="336" r:id="rId45"/>
    <p:sldId id="360" r:id="rId46"/>
    <p:sldId id="366" r:id="rId47"/>
    <p:sldId id="370" r:id="rId48"/>
    <p:sldId id="367" r:id="rId49"/>
    <p:sldId id="368" r:id="rId50"/>
    <p:sldId id="322" r:id="rId51"/>
    <p:sldId id="346" r:id="rId52"/>
    <p:sldId id="325" r:id="rId53"/>
    <p:sldId id="329" r:id="rId54"/>
    <p:sldId id="363" r:id="rId55"/>
    <p:sldId id="327" r:id="rId56"/>
    <p:sldId id="340" r:id="rId57"/>
  </p:sldIdLst>
  <p:sldSz cx="9144000" cy="6858000" type="screen4x3"/>
  <p:notesSz cx="6858000" cy="9144000"/>
  <p:defaultTextStyle>
    <a:defPPr>
      <a:defRPr lang="es-ES_trad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 autoAdjust="0"/>
    <p:restoredTop sz="92245" autoAdjust="0"/>
  </p:normalViewPr>
  <p:slideViewPr>
    <p:cSldViewPr snapToGrid="0" snapToObjects="1">
      <p:cViewPr varScale="1">
        <p:scale>
          <a:sx n="104" d="100"/>
          <a:sy n="104" d="100"/>
        </p:scale>
        <p:origin x="3080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7D2F7372-F010-49CB-AB20-93D0BC436843}" type="datetimeFigureOut">
              <a:rPr lang="es-MX"/>
              <a:pPr>
                <a:defRPr/>
              </a:pPr>
              <a:t>19/02/25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610E55-3EEB-45CA-B445-AF4FFA99B0DA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-110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5A172E29-4092-485D-B506-B5995FDF19DF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ES_trad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5204A4-EA55-48C3-BFBB-2757259E1066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itchFamily="3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3376A6EC-614F-7D4A-843E-76C193BBB625}" type="slidenum">
              <a:rPr altLang="es-ES_tradnl" sz="1200" noProof="1">
                <a:latin typeface="Calibri" charset="0"/>
              </a:rPr>
              <a:pPr algn="r" eaLnBrk="1" hangingPunct="1"/>
              <a:t>1</a:t>
            </a:fld>
            <a:endParaRPr altLang="es-ES_tradnl" sz="1200" noProof="1">
              <a:latin typeface="Calibri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02EBA3B-3DE0-8646-A78A-0A7B82CF8B8A}" type="slidenum">
              <a:rPr lang="en-GB" altLang="es-ES_tradnl" sz="1300">
                <a:latin typeface="Calibri" charset="0"/>
              </a:rPr>
              <a:pPr algn="r" eaLnBrk="1" hangingPunct="1"/>
              <a:t>1</a:t>
            </a:fld>
            <a:endParaRPr lang="en-GB" altLang="es-ES_tradnl" sz="1300">
              <a:latin typeface="Calibri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824" tIns="47416" rIns="94824" bIns="47416"/>
          <a:lstStyle/>
          <a:p>
            <a:pPr eaLnBrk="1" hangingPunct="1">
              <a:spcBef>
                <a:spcPct val="0"/>
              </a:spcBef>
            </a:pPr>
            <a:endParaRPr altLang="es-ES_tradnl" noProof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985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28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428496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29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680508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30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365427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31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215995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8767A-7CE5-4912-A678-F8ED77A61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B06041-8532-EC5D-2A33-795F6F572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349E23F-47A5-E613-9391-B7499DBFA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7E424D-F433-15C3-DB79-DED6AE721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32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424936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33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563334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69977D-9997-4514-92A7-D386F18AB6FB}" type="slidenum">
              <a:rPr lang="es-ES_tradnl" altLang="es-MX" smtClean="0"/>
              <a:pPr>
                <a:spcBef>
                  <a:spcPct val="0"/>
                </a:spcBef>
              </a:pPr>
              <a:t>42</a:t>
            </a:fld>
            <a:endParaRPr lang="es-ES_tradnl" alt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43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060237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44</a:t>
            </a:fld>
            <a:endParaRPr lang="es-ES_tradnl" altLang="es-MX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45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44004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C0B4EA-181F-491A-AFF8-48A977E53208}" type="slidenum">
              <a:rPr lang="es-ES_tradnl" altLang="es-MX" smtClean="0"/>
              <a:pPr>
                <a:spcBef>
                  <a:spcPct val="0"/>
                </a:spcBef>
              </a:pPr>
              <a:t>2</a:t>
            </a:fld>
            <a:endParaRPr lang="es-ES_tradnl" alt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46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75840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47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076246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48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648866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75B69-6104-488C-9F3F-0D5A30099B14}" type="slidenum">
              <a:rPr lang="es-ES_tradnl" altLang="es-MX" smtClean="0"/>
              <a:pPr>
                <a:spcBef>
                  <a:spcPct val="0"/>
                </a:spcBef>
              </a:pPr>
              <a:t>49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454096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56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3950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7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38702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17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43105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18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83750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9C6357-F6F1-41CF-AD79-9161458140D8}" type="slidenum">
              <a:rPr lang="es-ES_tradnl" altLang="es-MX" smtClean="0"/>
              <a:pPr>
                <a:spcBef>
                  <a:spcPct val="0"/>
                </a:spcBef>
              </a:pPr>
              <a:t>19</a:t>
            </a:fld>
            <a:endParaRPr lang="es-ES_tradnl" alt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25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014361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26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672531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204A4-EA55-48C3-BFBB-2757259E1066}" type="slidenum">
              <a:rPr lang="es-ES_tradnl" altLang="es-MX" smtClean="0"/>
              <a:pPr>
                <a:defRPr/>
              </a:pPr>
              <a:t>27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59213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A0E9-D381-4D17-B9A8-5397DC458127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3FA7-1C19-498B-BEF0-EF4C089D1A70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6227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DAE43-DFE7-4DF8-BF93-A6D4F43C6722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A4567-03CD-46B1-8918-9ACA0AC966FD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92603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7540-16EC-4BB1-BECE-494765DA9D54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CDA89-0F1C-4C28-AED5-788E20B7E26B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98188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2092-5C5A-4DBC-8C2B-B055287BB235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A77F-15DD-4F6D-A0ED-4183A96EE396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54495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DDD3-4EC9-4DD7-9800-E5F3A1CD6DF9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ECD7-E8A7-4633-BAD4-9E9705371229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75844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B5C69-28F8-43F1-AB0C-DA5DA991D669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9FCA5-9706-47E5-9A56-BA4B17A92815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60198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DAA49-52CF-4CC9-8699-3ACDC790D1D5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696A2-098D-49CD-8879-621296E04FFF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14396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48AB-012C-4096-841D-F98765D5BD33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179F-99E3-4298-8A03-BD772D607E62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63676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59FF9-300E-4EED-938F-3264212E1D77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73DC-70F3-44BA-9795-6014CF78CBA1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22147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3ABFE-C112-4238-8567-164103EA90DC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09EA-5836-47C9-95EC-632741D7BE3A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69831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0739E-14C4-490E-8DD6-27F9E3E6C0B3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5B8E2-CA78-4490-9682-C1D4FD0C0232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149309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title style</a:t>
            </a:r>
            <a:endParaRPr lang="es-ES_tradnl" altLang="es-MX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text styles</a:t>
            </a:r>
          </a:p>
          <a:p>
            <a:pPr lvl="1"/>
            <a:r>
              <a:rPr lang="en-US" altLang="es-MX"/>
              <a:t>Second level</a:t>
            </a:r>
          </a:p>
          <a:p>
            <a:pPr lvl="2"/>
            <a:r>
              <a:rPr lang="en-US" altLang="es-MX"/>
              <a:t>Third level</a:t>
            </a:r>
          </a:p>
          <a:p>
            <a:pPr lvl="3"/>
            <a:r>
              <a:rPr lang="en-US" altLang="es-MX"/>
              <a:t>Fourth level</a:t>
            </a:r>
          </a:p>
          <a:p>
            <a:pPr lvl="4"/>
            <a:r>
              <a:rPr lang="en-US" altLang="es-MX"/>
              <a:t>Fifth level</a:t>
            </a:r>
            <a:endParaRPr lang="es-ES_tradnl" alt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3FAD0359-96AB-463A-BEBF-9AD1DFD0ACEB}" type="datetime1">
              <a:rPr lang="es-ES_tradnl"/>
              <a:pPr>
                <a:defRPr/>
              </a:pPr>
              <a:t>19/2/25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D5E01-75D1-40EF-8375-418EA465B11B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ＭＳ Ｐゴシック" pitchFamily="3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anose="020B0600070205080204" pitchFamily="34" charset="-128"/>
          <a:cs typeface="ＭＳ Ｐゴシック" pitchFamily="3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anose="020B0600070205080204" pitchFamily="34" charset="-128"/>
          <a:cs typeface="ＭＳ Ｐゴシック" pitchFamily="3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anose="020B0600070205080204" pitchFamily="34" charset="-128"/>
          <a:cs typeface="ＭＳ Ｐゴシック" pitchFamily="3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anose="020B0600070205080204" pitchFamily="34" charset="-128"/>
          <a:cs typeface="ＭＳ Ｐゴシック" pitchFamily="3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itchFamily="30" charset="-128"/>
          <a:cs typeface="ＭＳ Ｐゴシック" pitchFamily="3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itchFamily="30" charset="-128"/>
          <a:cs typeface="ＭＳ Ｐゴシック" pitchFamily="3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itchFamily="30" charset="-128"/>
          <a:cs typeface="ＭＳ Ｐゴシック" pitchFamily="3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itchFamily="3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nkd.in/efPCwZ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lnkd.in/efPCwZ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7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tiff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f"/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tiff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tiff"/><Relationship Id="rId10" Type="http://schemas.openxmlformats.org/officeDocument/2006/relationships/image" Target="../media/image106.png"/><Relationship Id="rId4" Type="http://schemas.openxmlformats.org/officeDocument/2006/relationships/image" Target="../media/image100.tiff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emf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jpe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emf"/><Relationship Id="rId3" Type="http://schemas.openxmlformats.org/officeDocument/2006/relationships/image" Target="../media/image185.png"/><Relationship Id="rId7" Type="http://schemas.openxmlformats.org/officeDocument/2006/relationships/image" Target="../media/image18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Relationship Id="rId9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jp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image" Target="../media/image20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tiff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sv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tiff"/><Relationship Id="rId5" Type="http://schemas.openxmlformats.org/officeDocument/2006/relationships/image" Target="../media/image215.png"/><Relationship Id="rId4" Type="http://schemas.openxmlformats.org/officeDocument/2006/relationships/image" Target="../media/image214.png"/><Relationship Id="rId9" Type="http://schemas.openxmlformats.org/officeDocument/2006/relationships/image" Target="../media/image21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234.tiff"/><Relationship Id="rId10" Type="http://schemas.openxmlformats.org/officeDocument/2006/relationships/image" Target="../media/image239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openxmlformats.org/officeDocument/2006/relationships/image" Target="../media/image241.png"/><Relationship Id="rId9" Type="http://schemas.openxmlformats.org/officeDocument/2006/relationships/image" Target="../media/image2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png"/><Relationship Id="rId5" Type="http://schemas.openxmlformats.org/officeDocument/2006/relationships/image" Target="../media/image254.jpeg"/><Relationship Id="rId4" Type="http://schemas.openxmlformats.org/officeDocument/2006/relationships/image" Target="../media/image2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image" Target="../media/image25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64.jpeg"/><Relationship Id="rId4" Type="http://schemas.openxmlformats.org/officeDocument/2006/relationships/image" Target="../media/image2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6.png"/><Relationship Id="rId7" Type="http://schemas.openxmlformats.org/officeDocument/2006/relationships/image" Target="../media/image279.pn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6.png"/><Relationship Id="rId9" Type="http://schemas.openxmlformats.org/officeDocument/2006/relationships/image" Target="../media/image2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7" Type="http://schemas.openxmlformats.org/officeDocument/2006/relationships/hyperlink" Target="mailto:relind@abc-quality.com.m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irvtas@abcquality.com.mx" TargetMode="External"/><Relationship Id="rId5" Type="http://schemas.openxmlformats.org/officeDocument/2006/relationships/hyperlink" Target="mailto:diseno@abc-quality.com.mx" TargetMode="External"/><Relationship Id="rId4" Type="http://schemas.openxmlformats.org/officeDocument/2006/relationships/hyperlink" Target="http://www.abcquality.com.mx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C5C6C9-39D4-4562-356B-88BDB208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1" name="Imagen 2" descr="PLECA redes azul.pd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0863"/>
            <a:ext cx="91440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n 12" descr="RED VERD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965825"/>
            <a:ext cx="371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7" name="5 CuadroTexto"/>
          <p:cNvSpPr txBox="1">
            <a:spLocks noChangeArrowheads="1"/>
          </p:cNvSpPr>
          <p:nvPr/>
        </p:nvSpPr>
        <p:spPr bwMode="auto">
          <a:xfrm>
            <a:off x="622300" y="5965825"/>
            <a:ext cx="3287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MX" alt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/ABC Quality de México</a:t>
            </a:r>
            <a:endParaRPr lang="en-US" altLang="es-ES_tradn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E9E1DA-35D6-E546-8995-2385707B0829}"/>
              </a:ext>
            </a:extLst>
          </p:cNvPr>
          <p:cNvSpPr txBox="1"/>
          <p:nvPr/>
        </p:nvSpPr>
        <p:spPr>
          <a:xfrm>
            <a:off x="5508798" y="5963758"/>
            <a:ext cx="355891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s-MX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  <a:cs typeface="Arial"/>
              </a:rPr>
              <a:t>Actualizado en Febrero´25</a:t>
            </a:r>
          </a:p>
        </p:txBody>
      </p:sp>
      <p:pic>
        <p:nvPicPr>
          <p:cNvPr id="30" name="Picture 2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45086BE-1C5B-A757-9101-FA87F80C1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16" y="255733"/>
            <a:ext cx="1369457" cy="1298448"/>
          </a:xfrm>
          <a:prstGeom prst="rect">
            <a:avLst/>
          </a:prstGeom>
        </p:spPr>
      </p:pic>
      <p:pic>
        <p:nvPicPr>
          <p:cNvPr id="31" name="Picture 30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1D94C547-1DA9-D82D-531E-AD625B156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83" y="4208983"/>
            <a:ext cx="1387289" cy="1298448"/>
          </a:xfrm>
          <a:prstGeom prst="rect">
            <a:avLst/>
          </a:prstGeom>
        </p:spPr>
      </p:pic>
      <p:pic>
        <p:nvPicPr>
          <p:cNvPr id="32" name="Picture 31" descr="A picture containing text, gambling house, room, scene&#10;&#10;Description automatically generated">
            <a:extLst>
              <a:ext uri="{FF2B5EF4-FFF2-40B4-BE49-F238E27FC236}">
                <a16:creationId xmlns:a16="http://schemas.microsoft.com/office/drawing/2014/main" id="{9BFAD111-ABCA-583E-C225-D65C3F34F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49" y="1548206"/>
            <a:ext cx="1369457" cy="1298448"/>
          </a:xfrm>
          <a:prstGeom prst="rect">
            <a:avLst/>
          </a:prstGeom>
        </p:spPr>
      </p:pic>
      <p:pic>
        <p:nvPicPr>
          <p:cNvPr id="33" name="Picture 32" descr="Arrow&#10;&#10;Description automatically generated">
            <a:extLst>
              <a:ext uri="{FF2B5EF4-FFF2-40B4-BE49-F238E27FC236}">
                <a16:creationId xmlns:a16="http://schemas.microsoft.com/office/drawing/2014/main" id="{F5551186-31F1-CA69-2EDD-8BD4F91B6A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03" y="4183583"/>
            <a:ext cx="1369457" cy="1298448"/>
          </a:xfrm>
          <a:prstGeom prst="rect">
            <a:avLst/>
          </a:prstGeom>
        </p:spPr>
      </p:pic>
      <p:pic>
        <p:nvPicPr>
          <p:cNvPr id="34" name="Picture 33" descr="A picture containing text, gambling house&#10;&#10;Description automatically generated">
            <a:extLst>
              <a:ext uri="{FF2B5EF4-FFF2-40B4-BE49-F238E27FC236}">
                <a16:creationId xmlns:a16="http://schemas.microsoft.com/office/drawing/2014/main" id="{10243F56-5BE1-2D8D-B03A-192D41DB4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872" y="1520920"/>
            <a:ext cx="1369457" cy="1298448"/>
          </a:xfrm>
          <a:prstGeom prst="rect">
            <a:avLst/>
          </a:prstGeom>
        </p:spPr>
      </p:pic>
      <p:pic>
        <p:nvPicPr>
          <p:cNvPr id="35" name="Picture 34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548A7F8E-C20B-7E2D-26C5-8A623865F1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05" y="2839341"/>
            <a:ext cx="1369457" cy="1298448"/>
          </a:xfrm>
          <a:prstGeom prst="rect">
            <a:avLst/>
          </a:prstGeom>
        </p:spPr>
      </p:pic>
      <p:pic>
        <p:nvPicPr>
          <p:cNvPr id="36" name="Picture 35" descr="A picture containing text, gambling house, room, scene&#10;&#10;Description automatically generated">
            <a:extLst>
              <a:ext uri="{FF2B5EF4-FFF2-40B4-BE49-F238E27FC236}">
                <a16:creationId xmlns:a16="http://schemas.microsoft.com/office/drawing/2014/main" id="{3B094F63-22FD-55D8-B5C8-6275DD3C0D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1539057"/>
            <a:ext cx="1369457" cy="1298448"/>
          </a:xfrm>
          <a:prstGeom prst="rect">
            <a:avLst/>
          </a:prstGeom>
        </p:spPr>
      </p:pic>
      <p:pic>
        <p:nvPicPr>
          <p:cNvPr id="37" name="Picture 36" descr="Arrow&#10;&#10;Description automatically generated with low confidence">
            <a:extLst>
              <a:ext uri="{FF2B5EF4-FFF2-40B4-BE49-F238E27FC236}">
                <a16:creationId xmlns:a16="http://schemas.microsoft.com/office/drawing/2014/main" id="{B8B77918-E55D-E6C8-821C-912B8BA70A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28" y="2839341"/>
            <a:ext cx="1369457" cy="1298448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264950C9-1602-F340-B090-26AC7C18FD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0" y="274847"/>
            <a:ext cx="1392676" cy="1375524"/>
          </a:xfrm>
          <a:prstGeom prst="rect">
            <a:avLst/>
          </a:prstGeom>
        </p:spPr>
      </p:pic>
      <p:pic>
        <p:nvPicPr>
          <p:cNvPr id="39" name="Picture 38" descr="Arrow&#10;&#10;Description automatically generated">
            <a:extLst>
              <a:ext uri="{FF2B5EF4-FFF2-40B4-BE49-F238E27FC236}">
                <a16:creationId xmlns:a16="http://schemas.microsoft.com/office/drawing/2014/main" id="{45010874-82D1-01CA-FB2E-8897899FB3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99" y="4183583"/>
            <a:ext cx="1369457" cy="1298448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EEC5A5-662F-0AA0-FDCB-8FFB08D609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849" y="2837506"/>
            <a:ext cx="3949755" cy="9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209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7">
            <a:extLst>
              <a:ext uri="{FF2B5EF4-FFF2-40B4-BE49-F238E27FC236}">
                <a16:creationId xmlns:a16="http://schemas.microsoft.com/office/drawing/2014/main" id="{EA2E7736-B59D-744E-8226-F5965854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58E06A-AD88-8B43-B0E7-5DA008FE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31" y="1252557"/>
            <a:ext cx="3744373" cy="49653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AA973C-B639-C047-BD49-01A61A0F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259" y="1252557"/>
            <a:ext cx="3781650" cy="49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7">
            <a:extLst>
              <a:ext uri="{FF2B5EF4-FFF2-40B4-BE49-F238E27FC236}">
                <a16:creationId xmlns:a16="http://schemas.microsoft.com/office/drawing/2014/main" id="{EA2E7736-B59D-744E-8226-F5965854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  <p:pic>
        <p:nvPicPr>
          <p:cNvPr id="3" name="Imagen 2" descr="Imagen que contiene captura de pantalla, texto&#10;&#10;Descripción generada automáticamente">
            <a:extLst>
              <a:ext uri="{FF2B5EF4-FFF2-40B4-BE49-F238E27FC236}">
                <a16:creationId xmlns:a16="http://schemas.microsoft.com/office/drawing/2014/main" id="{DA4A9D8D-1591-B24D-A8D7-D746B9748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1" y="1223982"/>
            <a:ext cx="3512254" cy="49702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8044D36-6FD9-4C4C-A993-E121657E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47" y="1223982"/>
            <a:ext cx="3840672" cy="4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5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7">
            <a:extLst>
              <a:ext uri="{FF2B5EF4-FFF2-40B4-BE49-F238E27FC236}">
                <a16:creationId xmlns:a16="http://schemas.microsoft.com/office/drawing/2014/main" id="{EA2E7736-B59D-744E-8226-F5965854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050D12-8250-9F4A-BCE3-525E0174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94" y="1093807"/>
            <a:ext cx="3961091" cy="56054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098AD8-2C04-AC43-8F9A-90564C6D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05" y="1252557"/>
            <a:ext cx="3830983" cy="49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9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7">
            <a:extLst>
              <a:ext uri="{FF2B5EF4-FFF2-40B4-BE49-F238E27FC236}">
                <a16:creationId xmlns:a16="http://schemas.microsoft.com/office/drawing/2014/main" id="{EA2E7736-B59D-744E-8226-F5965854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70AE1E-B3BC-FB4A-8BF3-B58836836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79" y="1252557"/>
            <a:ext cx="3443924" cy="49819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05539-D9C3-F804-D0BA-E491B0E7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337" y="1252558"/>
            <a:ext cx="3849718" cy="49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2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sp>
        <p:nvSpPr>
          <p:cNvPr id="26629" name="Textfeld 7"/>
          <p:cNvSpPr txBox="1">
            <a:spLocks noChangeArrowheads="1"/>
          </p:cNvSpPr>
          <p:nvPr/>
        </p:nvSpPr>
        <p:spPr bwMode="auto">
          <a:xfrm>
            <a:off x="65088" y="874713"/>
            <a:ext cx="737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s-MX" sz="4000">
                <a:solidFill>
                  <a:srgbClr val="595959"/>
                </a:solidFill>
              </a:rPr>
              <a:t>Recientes COLABORACIONES</a:t>
            </a:r>
          </a:p>
        </p:txBody>
      </p:sp>
      <p:pic>
        <p:nvPicPr>
          <p:cNvPr id="26630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939925"/>
            <a:ext cx="3665537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95538"/>
            <a:ext cx="49339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CuadroTexto 9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362046" y="5645149"/>
            <a:ext cx="2625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ES_tradnl" sz="1200" i="1" dirty="0">
                <a:solidFill>
                  <a:srgbClr val="0070C0"/>
                </a:solidFill>
                <a:latin typeface="Arial" panose="020B0604020202020204" pitchFamily="34" charset="0"/>
              </a:rPr>
              <a:t>https://</a:t>
            </a:r>
            <a:r>
              <a:rPr lang="es-ES_tradnl" altLang="es-ES_tradnl" sz="1200" i="1" dirty="0" err="1">
                <a:solidFill>
                  <a:srgbClr val="0070C0"/>
                </a:solidFill>
                <a:latin typeface="Arial" panose="020B0604020202020204" pitchFamily="34" charset="0"/>
              </a:rPr>
              <a:t>lnkd.in</a:t>
            </a:r>
            <a:r>
              <a:rPr lang="es-ES_tradnl" altLang="es-ES_tradnl" sz="1200" i="1" dirty="0">
                <a:solidFill>
                  <a:srgbClr val="0070C0"/>
                </a:solidFill>
                <a:latin typeface="Arial" panose="020B0604020202020204" pitchFamily="34" charset="0"/>
              </a:rPr>
              <a:t>/</a:t>
            </a:r>
            <a:r>
              <a:rPr lang="es-ES_tradnl" altLang="es-ES_tradnl" sz="1200" i="1" dirty="0" err="1">
                <a:solidFill>
                  <a:srgbClr val="0070C0"/>
                </a:solidFill>
                <a:latin typeface="Arial" panose="020B0604020202020204" pitchFamily="34" charset="0"/>
              </a:rPr>
              <a:t>efPCwZF</a:t>
            </a:r>
            <a:endParaRPr lang="es-ES_tradnl" altLang="es-ES_tradnl" sz="1200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sp>
        <p:nvSpPr>
          <p:cNvPr id="26629" name="Textfeld 7"/>
          <p:cNvSpPr txBox="1">
            <a:spLocks noChangeArrowheads="1"/>
          </p:cNvSpPr>
          <p:nvPr/>
        </p:nvSpPr>
        <p:spPr bwMode="auto">
          <a:xfrm>
            <a:off x="65088" y="874713"/>
            <a:ext cx="737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s-MX" sz="4000">
                <a:solidFill>
                  <a:srgbClr val="595959"/>
                </a:solidFill>
              </a:rPr>
              <a:t>Recientes COLABORACIONES</a:t>
            </a:r>
          </a:p>
        </p:txBody>
      </p:sp>
      <p:sp>
        <p:nvSpPr>
          <p:cNvPr id="26632" name="CuadroTexto 9">
            <a:hlinkClick r:id="rId2"/>
          </p:cNvPr>
          <p:cNvSpPr txBox="1">
            <a:spLocks noChangeArrowheads="1"/>
          </p:cNvSpPr>
          <p:nvPr/>
        </p:nvSpPr>
        <p:spPr bwMode="auto">
          <a:xfrm>
            <a:off x="5294313" y="5657850"/>
            <a:ext cx="2625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ES_tradnl" sz="1600" dirty="0">
                <a:solidFill>
                  <a:srgbClr val="0070C0"/>
                </a:solidFill>
                <a:latin typeface="Arial" panose="020B0604020202020204" pitchFamily="34" charset="0"/>
              </a:rPr>
              <a:t>https://</a:t>
            </a:r>
            <a:r>
              <a:rPr lang="es-ES_tradnl" altLang="es-ES_tradnl" sz="1600" dirty="0" err="1">
                <a:solidFill>
                  <a:srgbClr val="0070C0"/>
                </a:solidFill>
                <a:latin typeface="Arial" panose="020B0604020202020204" pitchFamily="34" charset="0"/>
              </a:rPr>
              <a:t>lnkd.in</a:t>
            </a:r>
            <a:r>
              <a:rPr lang="es-ES_tradnl" altLang="es-ES_tradnl" sz="1600" dirty="0">
                <a:solidFill>
                  <a:srgbClr val="0070C0"/>
                </a:solidFill>
                <a:latin typeface="Arial" panose="020B0604020202020204" pitchFamily="34" charset="0"/>
              </a:rPr>
              <a:t>/</a:t>
            </a:r>
            <a:r>
              <a:rPr lang="es-ES_tradnl" altLang="es-ES_tradnl" sz="1600" dirty="0" err="1">
                <a:solidFill>
                  <a:srgbClr val="0070C0"/>
                </a:solidFill>
                <a:latin typeface="Arial" panose="020B0604020202020204" pitchFamily="34" charset="0"/>
              </a:rPr>
              <a:t>efPCwZF</a:t>
            </a:r>
            <a:endParaRPr lang="es-ES_tradnl" altLang="es-ES_tradnl" sz="16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565A82-3166-3B43-B2C3-F5800A50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" y="1582737"/>
            <a:ext cx="3423179" cy="43896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D9646B-FF0A-8146-B1DA-0FD5BDB93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960" y="2365760"/>
            <a:ext cx="5499954" cy="356440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9632E64-2FF7-7B47-AA68-96E92413E746}"/>
              </a:ext>
            </a:extLst>
          </p:cNvPr>
          <p:cNvSpPr/>
          <p:nvPr/>
        </p:nvSpPr>
        <p:spPr>
          <a:xfrm>
            <a:off x="1536803" y="5995988"/>
            <a:ext cx="6646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rgbClr val="0070C0"/>
                </a:solidFill>
              </a:rPr>
              <a:t>https://issuu.com/alteacomunicacion/docs/revista_corrugadores_latinoamericanos_10_-_web</a:t>
            </a:r>
          </a:p>
        </p:txBody>
      </p:sp>
    </p:spTree>
    <p:extLst>
      <p:ext uri="{BB962C8B-B14F-4D97-AF65-F5344CB8AC3E}">
        <p14:creationId xmlns:p14="http://schemas.microsoft.com/office/powerpoint/2010/main" val="52093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sp>
        <p:nvSpPr>
          <p:cNvPr id="26629" name="Textfeld 7"/>
          <p:cNvSpPr txBox="1">
            <a:spLocks noChangeArrowheads="1"/>
          </p:cNvSpPr>
          <p:nvPr/>
        </p:nvSpPr>
        <p:spPr bwMode="auto">
          <a:xfrm>
            <a:off x="30798" y="783273"/>
            <a:ext cx="737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s-MX" sz="4000" dirty="0" err="1">
                <a:solidFill>
                  <a:srgbClr val="595959"/>
                </a:solidFill>
              </a:rPr>
              <a:t>Recientes</a:t>
            </a:r>
            <a:r>
              <a:rPr lang="de-DE" altLang="es-MX" sz="4000" dirty="0">
                <a:solidFill>
                  <a:srgbClr val="595959"/>
                </a:solidFill>
              </a:rPr>
              <a:t> COLABORACIONES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DA6CAD-AACD-A546-BE66-7DE217A6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7" y="1472414"/>
            <a:ext cx="8841417" cy="19565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65E46E-EAA5-0849-9E7F-4DE9FF5EF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1" y="3346954"/>
            <a:ext cx="5880100" cy="31089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8899650-C465-9E42-B3D9-61DD92FFA233}"/>
              </a:ext>
            </a:extLst>
          </p:cNvPr>
          <p:cNvSpPr/>
          <p:nvPr/>
        </p:nvSpPr>
        <p:spPr>
          <a:xfrm>
            <a:off x="6923324" y="4728001"/>
            <a:ext cx="1965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rgbClr val="FF0000"/>
                </a:solidFill>
              </a:rPr>
              <a:t>http://www.teorema.com.mx/wp-content/uploads/Carlos_Bernal.mp3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07DCB0A-7F04-4B4C-A5E0-F1CFDBDF150E}"/>
              </a:ext>
            </a:extLst>
          </p:cNvPr>
          <p:cNvSpPr/>
          <p:nvPr/>
        </p:nvSpPr>
        <p:spPr>
          <a:xfrm>
            <a:off x="6923324" y="3802725"/>
            <a:ext cx="196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/>
              <a:t>http://www.teorema.com.mx/entrevistas/entrevista-carlos-bernal/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BF1F66-A274-A040-BF29-4076096D6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21" r="25818"/>
          <a:stretch/>
        </p:blipFill>
        <p:spPr>
          <a:xfrm>
            <a:off x="1935480" y="3333879"/>
            <a:ext cx="2827275" cy="25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14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sp>
        <p:nvSpPr>
          <p:cNvPr id="26629" name="Textfeld 7"/>
          <p:cNvSpPr txBox="1">
            <a:spLocks noChangeArrowheads="1"/>
          </p:cNvSpPr>
          <p:nvPr/>
        </p:nvSpPr>
        <p:spPr bwMode="auto">
          <a:xfrm>
            <a:off x="30798" y="783273"/>
            <a:ext cx="737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s-MX" sz="4000" dirty="0" err="1">
                <a:solidFill>
                  <a:srgbClr val="595959"/>
                </a:solidFill>
              </a:rPr>
              <a:t>Recientes</a:t>
            </a:r>
            <a:r>
              <a:rPr lang="de-DE" altLang="es-MX" sz="4000" dirty="0">
                <a:solidFill>
                  <a:srgbClr val="595959"/>
                </a:solidFill>
              </a:rPr>
              <a:t> COLABORACIONES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981333F-9179-C04A-A539-E6424073E841}"/>
              </a:ext>
            </a:extLst>
          </p:cNvPr>
          <p:cNvGrpSpPr/>
          <p:nvPr/>
        </p:nvGrpSpPr>
        <p:grpSpPr>
          <a:xfrm>
            <a:off x="0" y="1397001"/>
            <a:ext cx="8832789" cy="5461000"/>
            <a:chOff x="0" y="476672"/>
            <a:chExt cx="9144000" cy="6039166"/>
          </a:xfrm>
        </p:grpSpPr>
        <p:pic>
          <p:nvPicPr>
            <p:cNvPr id="13" name="Imagen 3">
              <a:extLst>
                <a:ext uri="{FF2B5EF4-FFF2-40B4-BE49-F238E27FC236}">
                  <a16:creationId xmlns:a16="http://schemas.microsoft.com/office/drawing/2014/main" id="{5B46B842-6F41-D34F-B7CA-C96D5803F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672"/>
              <a:ext cx="9144000" cy="6039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28FFCB4-DDD1-E44A-87CE-2DCC68D816F5}"/>
                </a:ext>
              </a:extLst>
            </p:cNvPr>
            <p:cNvSpPr txBox="1"/>
            <p:nvPr/>
          </p:nvSpPr>
          <p:spPr>
            <a:xfrm>
              <a:off x="179388" y="2085975"/>
              <a:ext cx="4968875" cy="392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MX" sz="1950" b="1" dirty="0">
                  <a:solidFill>
                    <a:schemeClr val="bg1"/>
                  </a:solidFill>
                </a:rPr>
                <a:t>Ciclo de Conferencias</a:t>
              </a:r>
            </a:p>
          </p:txBody>
        </p:sp>
        <p:sp>
          <p:nvSpPr>
            <p:cNvPr id="15" name="CuadroTexto 5">
              <a:extLst>
                <a:ext uri="{FF2B5EF4-FFF2-40B4-BE49-F238E27FC236}">
                  <a16:creationId xmlns:a16="http://schemas.microsoft.com/office/drawing/2014/main" id="{B728097A-2AE0-3F4C-AC8C-115CEBBEC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512" y="2749550"/>
              <a:ext cx="33545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57175" indent="-2571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Wingdings" pitchFamily="2" charset="2"/>
                <a:buChar char="ü"/>
              </a:pPr>
              <a:r>
                <a:rPr lang="es-MX" altLang="es-MX" sz="1200" dirty="0">
                  <a:solidFill>
                    <a:schemeClr val="bg1"/>
                  </a:solidFill>
                </a:rPr>
                <a:t>Requisitos para certificar a una organización (Pro´s y Contra´s).</a:t>
              </a:r>
              <a:endParaRPr lang="es-MX" altLang="es-MX" sz="1200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35F7CFF-4FEB-8640-A8D1-81D8613A6207}"/>
                </a:ext>
              </a:extLst>
            </p:cNvPr>
            <p:cNvSpPr txBox="1"/>
            <p:nvPr/>
          </p:nvSpPr>
          <p:spPr>
            <a:xfrm>
              <a:off x="1433513" y="3249613"/>
              <a:ext cx="3186112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57175" indent="-257175">
                <a:buFont typeface="Wingdings" pitchFamily="2" charset="2"/>
                <a:buChar char="ü"/>
                <a:defRPr/>
              </a:pPr>
              <a:r>
                <a:rPr lang="es-MX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Cómo gestionar los Riesgos en una organización.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30A65BB-F970-AF48-B24F-27B4D2BFAA72}"/>
                </a:ext>
              </a:extLst>
            </p:cNvPr>
            <p:cNvSpPr txBox="1"/>
            <p:nvPr/>
          </p:nvSpPr>
          <p:spPr>
            <a:xfrm>
              <a:off x="1433513" y="3733800"/>
              <a:ext cx="3186112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57175" indent="-257175">
                <a:buFont typeface="Wingdings" pitchFamily="2" charset="2"/>
                <a:buChar char="ü"/>
                <a:defRPr/>
              </a:pPr>
              <a:r>
                <a:rPr lang="es-MX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Qué se requiere de la Alta Dirección para certificar a una organización.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FEFFDC46-621D-7E44-A7C1-719FED6F0246}"/>
                </a:ext>
              </a:extLst>
            </p:cNvPr>
            <p:cNvSpPr txBox="1"/>
            <p:nvPr/>
          </p:nvSpPr>
          <p:spPr>
            <a:xfrm>
              <a:off x="1433513" y="4230688"/>
              <a:ext cx="3186112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57175" indent="-257175">
                <a:buFont typeface="Wingdings" pitchFamily="2" charset="2"/>
                <a:buChar char="ü"/>
                <a:defRPr/>
              </a:pPr>
              <a:r>
                <a:rPr lang="es-MX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Características y competencia de un Auditor Interno y Auditor Líder.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FFCC49-9846-264D-91EF-440E8D65A69C}"/>
                </a:ext>
              </a:extLst>
            </p:cNvPr>
            <p:cNvSpPr txBox="1"/>
            <p:nvPr/>
          </p:nvSpPr>
          <p:spPr>
            <a:xfrm>
              <a:off x="1433513" y="4772025"/>
              <a:ext cx="318611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57175" indent="-257175">
                <a:buFont typeface="Wingdings" pitchFamily="2" charset="2"/>
                <a:buChar char="ü"/>
                <a:defRPr/>
              </a:pPr>
              <a:r>
                <a:rPr lang="es-MX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Cómo cerrar efectivamente las Acciones Correctivas, a través de un correcto análisis de Causa-Raíz.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70CEF0C-6D9B-8B47-A077-24116831ECBA}"/>
                </a:ext>
              </a:extLst>
            </p:cNvPr>
            <p:cNvSpPr txBox="1"/>
            <p:nvPr/>
          </p:nvSpPr>
          <p:spPr>
            <a:xfrm>
              <a:off x="1433513" y="5497403"/>
              <a:ext cx="3186112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57175" indent="-257175">
                <a:buFont typeface="Wingdings" pitchFamily="2" charset="2"/>
                <a:buChar char="ü"/>
                <a:defRPr/>
              </a:pPr>
              <a:r>
                <a:rPr lang="es-MX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Cómo aplicar la Mejora Continua en una organización.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8D036703-90C5-EF4B-B75F-B7EDB1D3D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73" y="1676400"/>
            <a:ext cx="4236490" cy="50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2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sp>
        <p:nvSpPr>
          <p:cNvPr id="26629" name="Textfeld 7"/>
          <p:cNvSpPr txBox="1">
            <a:spLocks noChangeArrowheads="1"/>
          </p:cNvSpPr>
          <p:nvPr/>
        </p:nvSpPr>
        <p:spPr bwMode="auto">
          <a:xfrm>
            <a:off x="-6027" y="766762"/>
            <a:ext cx="737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4000" dirty="0" err="1">
                <a:solidFill>
                  <a:srgbClr val="595959"/>
                </a:solidFill>
              </a:rPr>
              <a:t>Certificaciones</a:t>
            </a:r>
            <a:r>
              <a:rPr lang="de-DE" altLang="es-MX" sz="4000" dirty="0">
                <a:solidFill>
                  <a:srgbClr val="595959"/>
                </a:solidFill>
              </a:rPr>
              <a:t>...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DD2639-C261-37CC-E25B-A2F42CA9B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3" y="1665325"/>
            <a:ext cx="2889545" cy="23460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20871B-BDF6-A8F5-EA14-4DC28B5A5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58" y="1665325"/>
            <a:ext cx="2834761" cy="23460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382A86-7660-F408-60B1-0E5F7F212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603" y="1665324"/>
            <a:ext cx="2839462" cy="23460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A3CE86-5F40-E650-D388-02076E9BA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665" y="4099714"/>
            <a:ext cx="2889545" cy="23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0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7" descr="C:\Users\Owner\Documents\QCS de México\Logos\Actuales Clientes\Grupo GON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9561" y="3800476"/>
            <a:ext cx="1700319" cy="9763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3" descr="C:\Users\Owner\Documents\QCS de México\Logos\Actuales Clientes\Bolsas Del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89" y="3649874"/>
            <a:ext cx="1104900" cy="1257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27655" name="Picture 19" descr="C:\Users\Owner\Documents\QCS de México\Logos\Actuales Clientes\PROPA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438" y="5311775"/>
            <a:ext cx="2209800" cy="609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4" descr="C:\Users\Owner\Documents\QCS de México\Logos\Actuales Clientes\Intercartó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0771" y="3724275"/>
            <a:ext cx="2962275" cy="9048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6" descr="C:\Users\Owner\Documents\QCS de México\Logos\Actuales Clientes\Papelera PROGRES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966" y="3673686"/>
            <a:ext cx="1212033" cy="1200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0" descr="C:\Users\Owner\Documents\QCS de México\Logos\Actuales Clientes\Cartones Ponderos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892" y="2520950"/>
            <a:ext cx="2157821" cy="8051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541" y="5310886"/>
            <a:ext cx="3040252" cy="7607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642" y="4958636"/>
            <a:ext cx="1833562" cy="11242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7662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27663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88" y="1931988"/>
            <a:ext cx="4175555" cy="1303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48F9EC-9B10-7D6C-6978-4E0CA8D0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7"/>
            <a:ext cx="9144000" cy="6853846"/>
          </a:xfrm>
          <a:prstGeom prst="rect">
            <a:avLst/>
          </a:prstGeom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0" y="214313"/>
            <a:ext cx="4270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4400" b="1">
                <a:solidFill>
                  <a:srgbClr val="006699"/>
                </a:solidFill>
              </a:rPr>
              <a:t>¿Quiénes somos?</a:t>
            </a:r>
            <a:endParaRPr lang="de-DE" altLang="es-MX" sz="4400" b="1">
              <a:solidFill>
                <a:srgbClr val="595959"/>
              </a:solidFill>
            </a:endParaRPr>
          </a:p>
        </p:txBody>
      </p:sp>
      <p:sp>
        <p:nvSpPr>
          <p:cNvPr id="17413" name="7 CuadroTexto"/>
          <p:cNvSpPr txBox="1">
            <a:spLocks noChangeArrowheads="1"/>
          </p:cNvSpPr>
          <p:nvPr/>
        </p:nvSpPr>
        <p:spPr bwMode="auto">
          <a:xfrm>
            <a:off x="0" y="1036638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MX" sz="2000" b="1" dirty="0">
                <a:solidFill>
                  <a:srgbClr val="595959"/>
                </a:solidFill>
              </a:rPr>
              <a:t>ABC Quality Certifications de México, S.C.</a:t>
            </a:r>
            <a:r>
              <a:rPr lang="es-AR" altLang="es-MX" sz="2000" dirty="0">
                <a:solidFill>
                  <a:srgbClr val="595959"/>
                </a:solidFill>
              </a:rPr>
              <a:t>, tiene más de 18 años 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MX" sz="2000" dirty="0">
                <a:solidFill>
                  <a:srgbClr val="595959"/>
                </a:solidFill>
              </a:rPr>
              <a:t>experiencia en el ambiente de capacitaciones (abiertos y cerrados), auditorías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MX" sz="2000" dirty="0">
                <a:solidFill>
                  <a:srgbClr val="595959"/>
                </a:solidFill>
              </a:rPr>
              <a:t>de diagnóstico y de validación, en los distintos Sistemas de Gestión.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AR" altLang="es-MX" sz="2000" dirty="0">
              <a:solidFill>
                <a:srgbClr val="595959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MX" sz="2000" dirty="0">
                <a:solidFill>
                  <a:srgbClr val="595959"/>
                </a:solidFill>
              </a:rPr>
              <a:t>Con oficinas centrales en Naucalpan, Edo. de México, y oficinas de ventas estratégicamente ubicadas en Mexicali y Tijuana, B.C.</a:t>
            </a:r>
            <a:endParaRPr lang="es-ES" altLang="es-MX" sz="2000" dirty="0">
              <a:solidFill>
                <a:srgbClr val="595959"/>
              </a:solidFill>
            </a:endParaRPr>
          </a:p>
        </p:txBody>
      </p:sp>
      <p:sp>
        <p:nvSpPr>
          <p:cNvPr id="17414" name="14 CuadroTexto"/>
          <p:cNvSpPr txBox="1">
            <a:spLocks noChangeArrowheads="1"/>
          </p:cNvSpPr>
          <p:nvPr/>
        </p:nvSpPr>
        <p:spPr bwMode="auto">
          <a:xfrm>
            <a:off x="3371491" y="3405186"/>
            <a:ext cx="2518271" cy="646113"/>
          </a:xfrm>
          <a:prstGeom prst="rect">
            <a:avLst/>
          </a:prstGeom>
          <a:solidFill>
            <a:schemeClr val="tx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800" dirty="0">
                <a:solidFill>
                  <a:schemeClr val="bg1"/>
                </a:solidFill>
                <a:latin typeface="Arial" panose="020B0604020202020204" pitchFamily="34" charset="0"/>
              </a:rPr>
              <a:t>Mexicali,                             Baja California</a:t>
            </a:r>
          </a:p>
        </p:txBody>
      </p:sp>
      <p:pic>
        <p:nvPicPr>
          <p:cNvPr id="17415" name="Picture 17" descr="http://guruc.com/qcs/modules/slider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91" y="4034153"/>
            <a:ext cx="2518271" cy="168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9" y="4016067"/>
            <a:ext cx="2590626" cy="17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16 CuadroTexto"/>
          <p:cNvSpPr txBox="1">
            <a:spLocks noChangeArrowheads="1"/>
          </p:cNvSpPr>
          <p:nvPr/>
        </p:nvSpPr>
        <p:spPr bwMode="auto">
          <a:xfrm>
            <a:off x="387420" y="3404332"/>
            <a:ext cx="2590625" cy="646113"/>
          </a:xfrm>
          <a:prstGeom prst="rect">
            <a:avLst/>
          </a:prstGeom>
          <a:solidFill>
            <a:schemeClr val="tx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chemeClr val="bg1"/>
                </a:solidFill>
                <a:latin typeface="Arial" panose="020B0604020202020204" pitchFamily="34" charset="0"/>
              </a:rPr>
              <a:t>Naucalpan,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chemeClr val="bg1"/>
                </a:solidFill>
                <a:latin typeface="Arial" panose="020B0604020202020204" pitchFamily="34" charset="0"/>
              </a:rPr>
              <a:t>Edo. de México</a:t>
            </a:r>
            <a:endParaRPr lang="en-US" altLang="es-MX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14 CuadroTexto">
            <a:extLst>
              <a:ext uri="{FF2B5EF4-FFF2-40B4-BE49-F238E27FC236}">
                <a16:creationId xmlns:a16="http://schemas.microsoft.com/office/drawing/2014/main" id="{0D6C3D55-0DD3-0B48-8AA8-5126D15F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309" y="3405186"/>
            <a:ext cx="2518271" cy="646331"/>
          </a:xfrm>
          <a:prstGeom prst="rect">
            <a:avLst/>
          </a:prstGeom>
          <a:solidFill>
            <a:schemeClr val="tx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800" dirty="0">
                <a:solidFill>
                  <a:schemeClr val="bg1"/>
                </a:solidFill>
                <a:latin typeface="Arial" panose="020B0604020202020204" pitchFamily="34" charset="0"/>
              </a:rPr>
              <a:t>Tijuana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800" dirty="0">
                <a:solidFill>
                  <a:schemeClr val="bg1"/>
                </a:solidFill>
                <a:latin typeface="Arial" panose="020B0604020202020204" pitchFamily="34" charset="0"/>
              </a:rPr>
              <a:t>Baja California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1402CE-7789-C04A-97DE-988C1A36B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309" y="4051299"/>
            <a:ext cx="2518271" cy="17144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1536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4822825"/>
            <a:ext cx="2305050" cy="933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62" y="2620963"/>
            <a:ext cx="3310197" cy="747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7417" y="2244725"/>
            <a:ext cx="3384602" cy="519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704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525" y="3489944"/>
            <a:ext cx="1943101" cy="11651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9669" y="3906202"/>
            <a:ext cx="2581413" cy="873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9707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2970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89" y="5092064"/>
            <a:ext cx="5067300" cy="685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CC9BAB-232E-B24B-A8AA-33D1513635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73" t="5384" r="41739" b="84170"/>
          <a:stretch/>
        </p:blipFill>
        <p:spPr>
          <a:xfrm>
            <a:off x="5893625" y="2796539"/>
            <a:ext cx="3055112" cy="9035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30726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770" y="2677795"/>
            <a:ext cx="1506402" cy="16360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9" descr="C:\Users\Owner\Documents\QCS de México\Logos\Actuales Clientes\Sult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3430" y="5164791"/>
            <a:ext cx="1819275" cy="619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1639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3837" y="3220915"/>
            <a:ext cx="1555621" cy="14573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3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1765" y="4945859"/>
            <a:ext cx="4944165" cy="10288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20 CuadroTexto"/>
          <p:cNvSpPr txBox="1">
            <a:spLocks noChangeArrowheads="1"/>
          </p:cNvSpPr>
          <p:nvPr/>
        </p:nvSpPr>
        <p:spPr bwMode="auto">
          <a:xfrm>
            <a:off x="36513" y="4432300"/>
            <a:ext cx="352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>
                <a:latin typeface="Arial" panose="020B0604020202020204" pitchFamily="34" charset="0"/>
              </a:rPr>
              <a:t>KL &amp; P International, Inc.</a:t>
            </a:r>
            <a:endParaRPr lang="en-US" altLang="es-MX" sz="2000" b="1" dirty="0">
              <a:latin typeface="Arial" panose="020B0604020202020204" pitchFamily="34" charset="0"/>
            </a:endParaRPr>
          </a:p>
        </p:txBody>
      </p:sp>
      <p:pic>
        <p:nvPicPr>
          <p:cNvPr id="30733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7154" y="1868570"/>
            <a:ext cx="3452304" cy="9242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14" name="1 Imagen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62057" y="2919413"/>
            <a:ext cx="2024578" cy="12001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18" y="5700232"/>
            <a:ext cx="3033076" cy="59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31756" name="Imagen 1" descr="Hoja Membreteada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31729" r="67570" b="11829"/>
          <a:stretch>
            <a:fillRect/>
          </a:stretch>
        </p:blipFill>
        <p:spPr bwMode="auto">
          <a:xfrm>
            <a:off x="5639432" y="1456598"/>
            <a:ext cx="2776229" cy="9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442107"/>
            <a:ext cx="2197083" cy="18771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8" y="4722461"/>
            <a:ext cx="1457325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AD8643-C62D-B347-8C22-E6F6BE276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121" y="4368502"/>
            <a:ext cx="2204078" cy="1462321"/>
          </a:xfrm>
          <a:prstGeom prst="rect">
            <a:avLst/>
          </a:prstGeom>
        </p:spPr>
      </p:pic>
      <p:pic>
        <p:nvPicPr>
          <p:cNvPr id="14" name="Imagen 13" descr="image00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12" y="4277832"/>
            <a:ext cx="1500488" cy="9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AEC708D-1088-2044-B440-30CC176B6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1094" y="2618053"/>
            <a:ext cx="1478338" cy="14783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CD1D5C-00F0-2E4E-8D51-FBCF84A10D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940"/>
          <a:stretch/>
        </p:blipFill>
        <p:spPr>
          <a:xfrm>
            <a:off x="6689414" y="2554958"/>
            <a:ext cx="1706546" cy="17457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31749" name="Picture 13" descr="C:\Users\Owner\Documents\QCS de México\Prospects &amp; Clients (QCS)\FSC-CoC\210 - Industrias COSAL (FSC-CoC)\Logo de COS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2" y="2528801"/>
            <a:ext cx="4209533" cy="75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48" y="5358416"/>
            <a:ext cx="2519526" cy="57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31757" name="Picture 15" descr="C:\Users\Toshiba\Documents\ABC QUALITY\Propuestas Comerciales\Asesoría FSC\2015\28-ABC-FSC-2015-028 (Corrugados LOGO)\Logo de Corrugad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4844843"/>
            <a:ext cx="2714535" cy="13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148" y="1481592"/>
            <a:ext cx="2012641" cy="14936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D1170C-8102-5E4B-8536-2668E848E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59" y="3596403"/>
            <a:ext cx="3274810" cy="6184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E4B4459-62AF-4C41-A937-9315EE0C1E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80" b="11410"/>
          <a:stretch/>
        </p:blipFill>
        <p:spPr>
          <a:xfrm>
            <a:off x="5457400" y="3429000"/>
            <a:ext cx="1585125" cy="10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2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42CC91-4CFA-F34B-A9FF-5CB14EB8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3135552"/>
            <a:ext cx="2945342" cy="5868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EE20684-F5E9-4C40-9692-49413301A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28752" r="15668" b="39304"/>
          <a:stretch/>
        </p:blipFill>
        <p:spPr bwMode="auto">
          <a:xfrm>
            <a:off x="6219614" y="3193662"/>
            <a:ext cx="2375747" cy="6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84A205-909B-814E-AC4C-6C5A7DFC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72" y="3038759"/>
            <a:ext cx="1225456" cy="946238"/>
          </a:xfrm>
          <a:prstGeom prst="rect">
            <a:avLst/>
          </a:prstGeom>
        </p:spPr>
      </p:pic>
      <p:pic>
        <p:nvPicPr>
          <p:cNvPr id="2052" name="Picture 4" descr="Cosal">
            <a:extLst>
              <a:ext uri="{FF2B5EF4-FFF2-40B4-BE49-F238E27FC236}">
                <a16:creationId xmlns:a16="http://schemas.microsoft.com/office/drawing/2014/main" id="{57CA054C-2585-9242-B8B7-B528529D2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7" y="4599992"/>
            <a:ext cx="1537854" cy="10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go de adosa">
            <a:extLst>
              <a:ext uri="{FF2B5EF4-FFF2-40B4-BE49-F238E27FC236}">
                <a16:creationId xmlns:a16="http://schemas.microsoft.com/office/drawing/2014/main" id="{32880E7F-6F7B-C34E-BB11-327272279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07" y="5142764"/>
            <a:ext cx="1637782" cy="8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E58F72D-3216-B243-A582-B98E39BC7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213" y="4979083"/>
            <a:ext cx="2925656" cy="11660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F91578-564D-A648-BEA9-9372577AC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1813083"/>
            <a:ext cx="1688816" cy="7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Picture 2" descr="Papel Satinado | Ciudad de México">
            <a:extLst>
              <a:ext uri="{FF2B5EF4-FFF2-40B4-BE49-F238E27FC236}">
                <a16:creationId xmlns:a16="http://schemas.microsoft.com/office/drawing/2014/main" id="{91A905FC-0A1B-F546-AF54-DC513D4D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70229"/>
            <a:ext cx="2537883" cy="10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076E06-BF63-5046-BC2A-478ED37B9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473" y="1698278"/>
            <a:ext cx="2902790" cy="7147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B59555-339A-AE47-8EA4-3D41253A8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850" y="2917822"/>
            <a:ext cx="4450074" cy="685799"/>
          </a:xfrm>
          <a:prstGeom prst="rect">
            <a:avLst/>
          </a:prstGeom>
        </p:spPr>
      </p:pic>
      <p:pic>
        <p:nvPicPr>
          <p:cNvPr id="1026" name="Picture 2" descr="Litográfica e Impresos Toca">
            <a:extLst>
              <a:ext uri="{FF2B5EF4-FFF2-40B4-BE49-F238E27FC236}">
                <a16:creationId xmlns:a16="http://schemas.microsoft.com/office/drawing/2014/main" id="{6F8B9B30-08FE-E54A-9A9D-26A92E4B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20" y="3898604"/>
            <a:ext cx="4382509" cy="7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D2D7CA-06ED-1E44-B3E9-DAB1746F2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03" y="4640260"/>
            <a:ext cx="3268004" cy="10756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DD0C5E-AAAC-E541-B43E-AEA280AD7E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165" y="4821119"/>
            <a:ext cx="1549443" cy="95350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3D9E120-8AA3-234E-B297-F190F8376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8" r="38185"/>
          <a:stretch/>
        </p:blipFill>
        <p:spPr bwMode="auto">
          <a:xfrm>
            <a:off x="7996263" y="4764471"/>
            <a:ext cx="6551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1C8E06-35ED-874E-9A04-7B2CE1C7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804847"/>
            <a:ext cx="2192564" cy="18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783087F-36AE-5241-8E72-054E3FDC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773" y="1508579"/>
            <a:ext cx="2752722" cy="3932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869B8F-A966-FD41-895E-0C21C87D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690" y="3135070"/>
            <a:ext cx="3831548" cy="1098377"/>
          </a:xfrm>
          <a:prstGeom prst="rect">
            <a:avLst/>
          </a:prstGeom>
        </p:spPr>
      </p:pic>
      <p:pic>
        <p:nvPicPr>
          <p:cNvPr id="12" name="2 Imagen">
            <a:extLst>
              <a:ext uri="{FF2B5EF4-FFF2-40B4-BE49-F238E27FC236}">
                <a16:creationId xmlns:a16="http://schemas.microsoft.com/office/drawing/2014/main" id="{B86F0D06-7695-8F48-BDC8-972E71F19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8" y="4807938"/>
            <a:ext cx="1599158" cy="129347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E1CECE6-94B4-3A4E-8367-2BABDE969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590" y="2663826"/>
            <a:ext cx="2401338" cy="1520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3DBAA3-D097-29DB-398F-3CA17FB15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8806" y="4090408"/>
            <a:ext cx="1685432" cy="21067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92A0E9-57F5-B543-A564-4D16AC2DC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552" y="2244724"/>
            <a:ext cx="2723686" cy="95394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95E92F6-8F38-2856-F682-DABC698D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65" y="4811855"/>
            <a:ext cx="3267062" cy="8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45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FEB732-18FA-7A41-A0EB-378197E6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67" y="1545731"/>
            <a:ext cx="2692141" cy="8575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161CB6-48A6-D084-E814-A96F60B0C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5374364"/>
            <a:ext cx="2592176" cy="84323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340B6F0-2AFB-4B7B-EB66-3CE87082F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6403" y="2794690"/>
            <a:ext cx="3405793" cy="690693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BD9128-DE2B-1C4A-86D8-480B0624C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69" y="5155599"/>
            <a:ext cx="1719835" cy="843238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BDC2ED-392F-5C0C-51C6-868154725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81" y="5155599"/>
            <a:ext cx="3458442" cy="843238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D63574-C955-D84F-8CC5-024E7711C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20" y="2619901"/>
            <a:ext cx="1763660" cy="10402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D2ACBA-F42A-9EDC-2C56-6F06FA13D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99" y="3867475"/>
            <a:ext cx="2079703" cy="11941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EECDA6-FE99-A884-A719-6931DFBC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02" y="2760986"/>
            <a:ext cx="2854502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8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549F18C-9C5A-F24C-9128-992F662BE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0" y="2719911"/>
            <a:ext cx="1580959" cy="1203417"/>
          </a:xfrm>
          <a:prstGeom prst="rect">
            <a:avLst/>
          </a:prstGeom>
        </p:spPr>
      </p:pic>
      <p:pic>
        <p:nvPicPr>
          <p:cNvPr id="13" name="Imagen 12" descr="image001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99" y="2849324"/>
            <a:ext cx="1446642" cy="94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A2FC87D-0081-9347-1FB9-96EE4B339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68" y="2632572"/>
            <a:ext cx="2129709" cy="122994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DDCD26A-6E9D-8ACE-2834-C91CC5DC46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2343" y="1688086"/>
            <a:ext cx="2850470" cy="59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550" y="4683903"/>
            <a:ext cx="1590581" cy="9720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87F3C38-0D9A-C113-2E85-66541BF5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50319"/>
            <a:ext cx="3387276" cy="8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CBFA96-6E60-4503-1348-4EBC7DDF5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9227" y="4909563"/>
            <a:ext cx="3006962" cy="6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7" name="Picture 2" descr="CartoTec">
            <a:extLst>
              <a:ext uri="{FF2B5EF4-FFF2-40B4-BE49-F238E27FC236}">
                <a16:creationId xmlns:a16="http://schemas.microsoft.com/office/drawing/2014/main" id="{101DCDB9-C672-6044-E12B-44213EF6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42" y="1561988"/>
            <a:ext cx="3004457" cy="10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07A845-02AA-2B63-16D6-B3469BF3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46" y="2930297"/>
            <a:ext cx="2864641" cy="419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3C2F578-8370-4A49-9DC0-5FA5BB72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32" y="2997020"/>
            <a:ext cx="2619475" cy="44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2AB1B65-0CED-2804-F7A6-6FE0F8A1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7" y="3894133"/>
            <a:ext cx="2194417" cy="9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812ECA-987C-44F9-B246-824C5EB739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4" y="4934088"/>
            <a:ext cx="2320205" cy="11104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3B9540-B77E-00A1-BD7D-7F3113033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130" y="3699181"/>
            <a:ext cx="1692855" cy="14260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01061D-C542-BE0A-E61C-C4606453C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244" y="5301912"/>
            <a:ext cx="2864641" cy="9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7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430338"/>
            <a:ext cx="69405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feld 7"/>
          <p:cNvSpPr txBox="1">
            <a:spLocks noChangeArrowheads="1"/>
          </p:cNvSpPr>
          <p:nvPr/>
        </p:nvSpPr>
        <p:spPr bwMode="auto">
          <a:xfrm>
            <a:off x="50800" y="207963"/>
            <a:ext cx="47228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s-MX" sz="4400" b="1">
                <a:solidFill>
                  <a:srgbClr val="006699"/>
                </a:solidFill>
              </a:rPr>
              <a:t>ABC Quality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s-MX" sz="4000">
                <a:solidFill>
                  <a:srgbClr val="595959"/>
                </a:solidFill>
              </a:rPr>
              <a:t>CAPACITACIONES</a:t>
            </a:r>
          </a:p>
        </p:txBody>
      </p:sp>
      <p:sp>
        <p:nvSpPr>
          <p:cNvPr id="19461" name="Rectangle 19"/>
          <p:cNvSpPr>
            <a:spLocks noChangeArrowheads="1"/>
          </p:cNvSpPr>
          <p:nvPr/>
        </p:nvSpPr>
        <p:spPr bwMode="gray">
          <a:xfrm>
            <a:off x="323850" y="1884363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04040"/>
                </a:solidFill>
              </a:rPr>
              <a:t>Manufactura</a:t>
            </a:r>
            <a:r>
              <a:rPr lang="es-MX" altLang="es-MX" sz="1600" b="1"/>
              <a:t> </a:t>
            </a:r>
            <a:endParaRPr lang="es-MX" altLang="es-MX" sz="1600" b="1" noProof="1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gray">
          <a:xfrm>
            <a:off x="323850" y="2257425"/>
            <a:ext cx="4175125" cy="18002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08000" tIns="108000" rIns="144000" bIns="72000"/>
          <a:lstStyle>
            <a:lvl1pPr marL="190500" indent="-190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600" noProof="1">
                <a:solidFill>
                  <a:srgbClr val="7F7F7F"/>
                </a:solidFill>
              </a:rPr>
              <a:t>Mejora Continua 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600" noProof="1">
                <a:solidFill>
                  <a:srgbClr val="7F7F7F"/>
                </a:solidFill>
              </a:rPr>
              <a:t>Mapeo de Procesos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600" noProof="1">
                <a:solidFill>
                  <a:srgbClr val="7F7F7F"/>
                </a:solidFill>
              </a:rPr>
              <a:t>Reingeniería de Procesos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600">
                <a:solidFill>
                  <a:srgbClr val="7F7F7F"/>
                </a:solidFill>
              </a:rPr>
              <a:t>Modulación de Procesos (</a:t>
            </a:r>
            <a:r>
              <a:rPr lang="es-MX" altLang="es-MX" sz="1600" noProof="1">
                <a:solidFill>
                  <a:srgbClr val="7F7F7F"/>
                </a:solidFill>
              </a:rPr>
              <a:t>Documentación</a:t>
            </a:r>
            <a:r>
              <a:rPr lang="es-MX" altLang="es-MX" sz="1600">
                <a:solidFill>
                  <a:srgbClr val="7F7F7F"/>
                </a:solidFill>
              </a:rPr>
              <a:t>)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600">
                <a:solidFill>
                  <a:srgbClr val="7F7F7F"/>
                </a:solidFill>
              </a:rPr>
              <a:t>Manufactura Esbelta (Lean Manufacturing)</a:t>
            </a:r>
            <a:endParaRPr lang="es-MX" altLang="es-MX" sz="1600" noProof="1">
              <a:solidFill>
                <a:srgbClr val="7F7F7F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endParaRPr lang="es-MX" altLang="es-MX" sz="1600" noProof="1">
              <a:solidFill>
                <a:srgbClr val="7F7F7F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endParaRPr lang="es-MX" altLang="es-MX" sz="1600" noProof="1">
              <a:solidFill>
                <a:srgbClr val="7F7F7F"/>
              </a:solidFill>
            </a:endParaRPr>
          </a:p>
        </p:txBody>
      </p:sp>
      <p:sp>
        <p:nvSpPr>
          <p:cNvPr id="19463" name="Rectangle 19"/>
          <p:cNvSpPr>
            <a:spLocks noChangeArrowheads="1"/>
          </p:cNvSpPr>
          <p:nvPr/>
        </p:nvSpPr>
        <p:spPr bwMode="gray">
          <a:xfrm>
            <a:off x="4689475" y="1134357"/>
            <a:ext cx="4298950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MX" altLang="es-MX" sz="1600" b="1" noProof="1">
                <a:solidFill>
                  <a:schemeClr val="bg1"/>
                </a:solidFill>
              </a:rPr>
              <a:t>Normatividad</a:t>
            </a:r>
            <a:r>
              <a:rPr lang="es-MX" altLang="es-MX" sz="1600" b="1" dirty="0">
                <a:solidFill>
                  <a:schemeClr val="bg1"/>
                </a:solidFill>
              </a:rPr>
              <a:t>es</a:t>
            </a:r>
            <a:endParaRPr lang="es-MX" altLang="es-MX" sz="1600" b="1" noProof="1">
              <a:solidFill>
                <a:schemeClr val="bg1"/>
              </a:solidFill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gray">
          <a:xfrm>
            <a:off x="4689475" y="1494720"/>
            <a:ext cx="4286250" cy="472545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08000" tIns="108000" rIns="144000" bIns="72000"/>
          <a:lstStyle>
            <a:lvl1pPr marL="190500" indent="-190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ISO 9001:</a:t>
            </a:r>
            <a:r>
              <a:rPr lang="es-MX" altLang="es-MX" sz="1400" dirty="0">
                <a:solidFill>
                  <a:srgbClr val="7F7F7F"/>
                </a:solidFill>
              </a:rPr>
              <a:t>2015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dirty="0">
                <a:solidFill>
                  <a:srgbClr val="7F7F7F"/>
                </a:solidFill>
              </a:rPr>
              <a:t>NMX-R-026-SCFI:2009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dirty="0">
                <a:solidFill>
                  <a:srgbClr val="7F7F7F"/>
                </a:solidFill>
              </a:rPr>
              <a:t>IATF 16949:2016</a:t>
            </a:r>
            <a:endParaRPr lang="es-MX" altLang="es-MX" sz="1400" noProof="1">
              <a:solidFill>
                <a:srgbClr val="7F7F7F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ISO 27001:2022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ISO 1400</a:t>
            </a:r>
            <a:r>
              <a:rPr lang="es-MX" altLang="es-MX" sz="1400" dirty="0">
                <a:solidFill>
                  <a:srgbClr val="7F7F7F"/>
                </a:solidFill>
              </a:rPr>
              <a:t>1:2015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dirty="0">
                <a:solidFill>
                  <a:srgbClr val="7F7F7F"/>
                </a:solidFill>
              </a:rPr>
              <a:t>ISO 45001:2018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dirty="0">
                <a:solidFill>
                  <a:srgbClr val="7F7F7F"/>
                </a:solidFill>
              </a:rPr>
              <a:t>ISO 28000:2007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ISO 13485:2016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ISO 50001:2018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dirty="0">
                <a:solidFill>
                  <a:srgbClr val="7F7F7F"/>
                </a:solidFill>
              </a:rPr>
              <a:t>FSSC 22000 Ver 6 / ISO 22000:2018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dirty="0">
                <a:solidFill>
                  <a:srgbClr val="7F7F7F"/>
                </a:solidFill>
              </a:rPr>
              <a:t>SA 8000:2018 + ISO 26000:2018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FSC-CoC “Cadena de Custodia” Sector Forestal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PEFC/SFI “Cadena de Custodia” Sector Forestal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HACCP y Buenas Prácticas de Manufactura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GlobalGAP / Bioterrorismo &amp; Food Defense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r>
              <a:rPr lang="es-MX" altLang="es-MX" sz="1400" noProof="1">
                <a:solidFill>
                  <a:srgbClr val="7F7F7F"/>
                </a:solidFill>
              </a:rPr>
              <a:t>FDA-FSMA (Food Safety Modernization Act)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292929"/>
              </a:buClr>
              <a:buFont typeface="Wingdings" panose="05000000000000000000" pitchFamily="2" charset="2"/>
              <a:buChar char="§"/>
            </a:pPr>
            <a:endParaRPr lang="es-MX" altLang="es-MX" sz="1600" noProof="1">
              <a:solidFill>
                <a:srgbClr val="7F7F7F"/>
              </a:solidFill>
            </a:endParaRPr>
          </a:p>
        </p:txBody>
      </p:sp>
      <p:sp>
        <p:nvSpPr>
          <p:cNvPr id="19465" name="Rectangle 5"/>
          <p:cNvSpPr>
            <a:spLocks noChangeArrowheads="1"/>
          </p:cNvSpPr>
          <p:nvPr/>
        </p:nvSpPr>
        <p:spPr bwMode="gray">
          <a:xfrm>
            <a:off x="410568" y="5525435"/>
            <a:ext cx="415841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44000" bIns="72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400"/>
              </a:spcAft>
              <a:buClr>
                <a:srgbClr val="292929"/>
              </a:buClr>
              <a:buFontTx/>
              <a:buNone/>
            </a:pPr>
            <a:r>
              <a:rPr lang="es-MX" altLang="es-MX" sz="1200" noProof="1">
                <a:solidFill>
                  <a:srgbClr val="FF0000"/>
                </a:solidFill>
              </a:rPr>
              <a:t>Contamos con Auditores/Instructores altamente calificados y certificados, que brindan un servicio confiable y competitivo, con el fin de  aportar los conocimientos necesarios, con valor agregado a nuestros clientes.</a:t>
            </a:r>
          </a:p>
        </p:txBody>
      </p:sp>
      <p:grpSp>
        <p:nvGrpSpPr>
          <p:cNvPr id="17" name="Gruppieren 44"/>
          <p:cNvGrpSpPr/>
          <p:nvPr/>
        </p:nvGrpSpPr>
        <p:grpSpPr>
          <a:xfrm>
            <a:off x="1158854" y="3609820"/>
            <a:ext cx="2612212" cy="2292963"/>
            <a:chOff x="4937130" y="2033588"/>
            <a:chExt cx="2782887" cy="3000375"/>
          </a:xfrm>
          <a:solidFill>
            <a:schemeClr val="bg1">
              <a:lumMod val="65000"/>
            </a:schemeClr>
          </a:solidFill>
          <a:effectLst>
            <a:outerShdw blurRad="635000" dist="50800" dir="6720000" algn="ctr" rotWithShape="0">
              <a:srgbClr val="000000">
                <a:alpha val="80000"/>
              </a:srgbClr>
            </a:outerShdw>
          </a:effectLst>
          <a:scene3d>
            <a:camera prst="perspectiveFront" fov="5400000">
              <a:rot lat="18609801" lon="17965058" rev="3904819"/>
            </a:camera>
            <a:lightRig rig="threePt" dir="t"/>
          </a:scene3d>
        </p:grpSpPr>
        <p:sp>
          <p:nvSpPr>
            <p:cNvPr id="18" name="Freeform 50"/>
            <p:cNvSpPr>
              <a:spLocks/>
            </p:cNvSpPr>
            <p:nvPr/>
          </p:nvSpPr>
          <p:spPr bwMode="gray">
            <a:xfrm>
              <a:off x="4937130" y="2033588"/>
              <a:ext cx="1730375" cy="2087562"/>
            </a:xfrm>
            <a:custGeom>
              <a:avLst/>
              <a:gdLst>
                <a:gd name="T0" fmla="*/ 2147483647 w 365"/>
                <a:gd name="T1" fmla="*/ 1004079605 h 437"/>
                <a:gd name="T2" fmla="*/ 2147483647 w 365"/>
                <a:gd name="T3" fmla="*/ 502042191 h 437"/>
                <a:gd name="T4" fmla="*/ 2147483647 w 365"/>
                <a:gd name="T5" fmla="*/ 0 h 437"/>
                <a:gd name="T6" fmla="*/ 2147483647 w 365"/>
                <a:gd name="T7" fmla="*/ 981259729 h 437"/>
                <a:gd name="T8" fmla="*/ 0 w 365"/>
                <a:gd name="T9" fmla="*/ 2147483647 h 437"/>
                <a:gd name="T10" fmla="*/ 404547466 w 365"/>
                <a:gd name="T11" fmla="*/ 2147483647 h 437"/>
                <a:gd name="T12" fmla="*/ 898989068 w 365"/>
                <a:gd name="T13" fmla="*/ 2147483647 h 437"/>
                <a:gd name="T14" fmla="*/ 2147483647 w 365"/>
                <a:gd name="T15" fmla="*/ 2147483647 h 437"/>
                <a:gd name="T16" fmla="*/ 2147483647 w 365"/>
                <a:gd name="T17" fmla="*/ 2147483647 h 437"/>
                <a:gd name="T18" fmla="*/ 2147483647 w 365"/>
                <a:gd name="T19" fmla="*/ 2147483647 h 437"/>
                <a:gd name="T20" fmla="*/ 2147483647 w 365"/>
                <a:gd name="T21" fmla="*/ 2147483647 h 437"/>
                <a:gd name="T22" fmla="*/ 2147483647 w 365"/>
                <a:gd name="T23" fmla="*/ 2147483647 h 437"/>
                <a:gd name="T24" fmla="*/ 2147483647 w 365"/>
                <a:gd name="T25" fmla="*/ 2147483647 h 437"/>
                <a:gd name="T26" fmla="*/ 2147483647 w 365"/>
                <a:gd name="T27" fmla="*/ 2147483647 h 437"/>
                <a:gd name="T28" fmla="*/ 2147483647 w 365"/>
                <a:gd name="T29" fmla="*/ 1004079605 h 4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5"/>
                <a:gd name="T46" fmla="*/ 0 h 437"/>
                <a:gd name="T47" fmla="*/ 365 w 365"/>
                <a:gd name="T48" fmla="*/ 437 h 4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5" h="437">
                  <a:moveTo>
                    <a:pt x="322" y="44"/>
                  </a:moveTo>
                  <a:cubicBezTo>
                    <a:pt x="304" y="22"/>
                    <a:pt x="304" y="22"/>
                    <a:pt x="304" y="22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127" y="46"/>
                    <a:pt x="0" y="176"/>
                    <a:pt x="0" y="335"/>
                  </a:cubicBezTo>
                  <a:cubicBezTo>
                    <a:pt x="0" y="371"/>
                    <a:pt x="6" y="405"/>
                    <a:pt x="18" y="437"/>
                  </a:cubicBezTo>
                  <a:cubicBezTo>
                    <a:pt x="40" y="377"/>
                    <a:pt x="40" y="377"/>
                    <a:pt x="40" y="377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100" y="342"/>
                    <a:pt x="105" y="289"/>
                    <a:pt x="132" y="242"/>
                  </a:cubicBezTo>
                  <a:cubicBezTo>
                    <a:pt x="165" y="185"/>
                    <a:pt x="224" y="152"/>
                    <a:pt x="286" y="149"/>
                  </a:cubicBezTo>
                  <a:cubicBezTo>
                    <a:pt x="286" y="191"/>
                    <a:pt x="286" y="191"/>
                    <a:pt x="286" y="191"/>
                  </a:cubicBezTo>
                  <a:cubicBezTo>
                    <a:pt x="304" y="169"/>
                    <a:pt x="304" y="169"/>
                    <a:pt x="304" y="169"/>
                  </a:cubicBezTo>
                  <a:cubicBezTo>
                    <a:pt x="319" y="151"/>
                    <a:pt x="319" y="151"/>
                    <a:pt x="319" y="151"/>
                  </a:cubicBezTo>
                  <a:cubicBezTo>
                    <a:pt x="365" y="96"/>
                    <a:pt x="365" y="96"/>
                    <a:pt x="365" y="96"/>
                  </a:cubicBezTo>
                  <a:lnTo>
                    <a:pt x="322" y="44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round/>
              <a:headEnd/>
              <a:tailE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127000" prstMaterial="matte">
              <a:bevelT w="0" h="0" prst="softRound"/>
              <a:bevelB w="0" h="0" prst="softRound"/>
              <a:contourClr>
                <a:schemeClr val="bg1"/>
              </a:contourClr>
            </a:sp3d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noProof="1">
                <a:latin typeface="+mn-lt"/>
                <a:ea typeface="ＭＳ Ｐゴシック" pitchFamily="30" charset="-128"/>
              </a:endParaRPr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gray">
            <a:xfrm>
              <a:off x="4965705" y="3906838"/>
              <a:ext cx="2428875" cy="1127125"/>
            </a:xfrm>
            <a:custGeom>
              <a:avLst/>
              <a:gdLst>
                <a:gd name="T0" fmla="*/ 2147483647 w 512"/>
                <a:gd name="T1" fmla="*/ 2147483647 h 236"/>
                <a:gd name="T2" fmla="*/ 2147483647 w 512"/>
                <a:gd name="T3" fmla="*/ 1596682593 h 236"/>
                <a:gd name="T4" fmla="*/ 2147483647 w 512"/>
                <a:gd name="T5" fmla="*/ 2147483647 h 236"/>
                <a:gd name="T6" fmla="*/ 2147483647 w 512"/>
                <a:gd name="T7" fmla="*/ 958008541 h 236"/>
                <a:gd name="T8" fmla="*/ 2147483647 w 512"/>
                <a:gd name="T9" fmla="*/ 479004271 h 236"/>
                <a:gd name="T10" fmla="*/ 2147483647 w 512"/>
                <a:gd name="T11" fmla="*/ 364954533 h 236"/>
                <a:gd name="T12" fmla="*/ 2147483647 w 512"/>
                <a:gd name="T13" fmla="*/ 273714669 h 236"/>
                <a:gd name="T14" fmla="*/ 967697791 w 512"/>
                <a:gd name="T15" fmla="*/ 0 h 236"/>
                <a:gd name="T16" fmla="*/ 450091344 w 512"/>
                <a:gd name="T17" fmla="*/ 1459822909 h 236"/>
                <a:gd name="T18" fmla="*/ 225045672 w 512"/>
                <a:gd name="T19" fmla="*/ 2052876767 h 236"/>
                <a:gd name="T20" fmla="*/ 0 w 512"/>
                <a:gd name="T21" fmla="*/ 2147483647 h 236"/>
                <a:gd name="T22" fmla="*/ 810162552 w 512"/>
                <a:gd name="T23" fmla="*/ 2147483647 h 236"/>
                <a:gd name="T24" fmla="*/ 2147483647 w 512"/>
                <a:gd name="T25" fmla="*/ 2147483647 h 236"/>
                <a:gd name="T26" fmla="*/ 2147483647 w 512"/>
                <a:gd name="T27" fmla="*/ 2147483647 h 236"/>
                <a:gd name="T28" fmla="*/ 2147483647 w 512"/>
                <a:gd name="T29" fmla="*/ 2147483647 h 2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236"/>
                <a:gd name="T47" fmla="*/ 512 w 512"/>
                <a:gd name="T48" fmla="*/ 236 h 2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236">
                  <a:moveTo>
                    <a:pt x="449" y="141"/>
                  </a:moveTo>
                  <a:cubicBezTo>
                    <a:pt x="422" y="70"/>
                    <a:pt x="422" y="70"/>
                    <a:pt x="422" y="70"/>
                  </a:cubicBezTo>
                  <a:cubicBezTo>
                    <a:pt x="365" y="132"/>
                    <a:pt x="270" y="148"/>
                    <a:pt x="194" y="104"/>
                  </a:cubicBezTo>
                  <a:cubicBezTo>
                    <a:pt x="166" y="89"/>
                    <a:pt x="145" y="67"/>
                    <a:pt x="129" y="42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88" y="180"/>
                    <a:pt x="181" y="236"/>
                    <a:pt x="287" y="236"/>
                  </a:cubicBezTo>
                  <a:cubicBezTo>
                    <a:pt x="377" y="236"/>
                    <a:pt x="458" y="195"/>
                    <a:pt x="512" y="130"/>
                  </a:cubicBezTo>
                  <a:lnTo>
                    <a:pt x="449" y="14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noProof="1"/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gray">
            <a:xfrm>
              <a:off x="6521455" y="2259013"/>
              <a:ext cx="1198562" cy="2244725"/>
            </a:xfrm>
            <a:custGeom>
              <a:avLst/>
              <a:gdLst>
                <a:gd name="T0" fmla="*/ 2147483647 w 252"/>
                <a:gd name="T1" fmla="*/ 2147483647 h 470"/>
                <a:gd name="T2" fmla="*/ 2147483647 w 252"/>
                <a:gd name="T3" fmla="*/ 2147483647 h 470"/>
                <a:gd name="T4" fmla="*/ 180973380 w 252"/>
                <a:gd name="T5" fmla="*/ 0 h 470"/>
                <a:gd name="T6" fmla="*/ 1108451094 w 252"/>
                <a:gd name="T7" fmla="*/ 1117705898 h 470"/>
                <a:gd name="T8" fmla="*/ 0 w 252"/>
                <a:gd name="T9" fmla="*/ 2147483647 h 470"/>
                <a:gd name="T10" fmla="*/ 1176312516 w 252"/>
                <a:gd name="T11" fmla="*/ 2147483647 h 470"/>
                <a:gd name="T12" fmla="*/ 2147483647 w 252"/>
                <a:gd name="T13" fmla="*/ 2147483647 h 470"/>
                <a:gd name="T14" fmla="*/ 1968062703 w 252"/>
                <a:gd name="T15" fmla="*/ 2147483647 h 470"/>
                <a:gd name="T16" fmla="*/ 2147483647 w 252"/>
                <a:gd name="T17" fmla="*/ 2147483647 h 470"/>
                <a:gd name="T18" fmla="*/ 2147483647 w 252"/>
                <a:gd name="T19" fmla="*/ 2147483647 h 470"/>
                <a:gd name="T20" fmla="*/ 2147483647 w 252"/>
                <a:gd name="T21" fmla="*/ 2147483647 h 470"/>
                <a:gd name="T22" fmla="*/ 2147483647 w 252"/>
                <a:gd name="T23" fmla="*/ 2147483647 h 470"/>
                <a:gd name="T24" fmla="*/ 2147483647 w 252"/>
                <a:gd name="T25" fmla="*/ 2147483647 h 470"/>
                <a:gd name="T26" fmla="*/ 2147483647 w 252"/>
                <a:gd name="T27" fmla="*/ 2147483647 h 470"/>
                <a:gd name="T28" fmla="*/ 2147483647 w 252"/>
                <a:gd name="T29" fmla="*/ 2147483647 h 4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2"/>
                <a:gd name="T46" fmla="*/ 0 h 470"/>
                <a:gd name="T47" fmla="*/ 252 w 252"/>
                <a:gd name="T48" fmla="*/ 470 h 4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2" h="470">
                  <a:moveTo>
                    <a:pt x="216" y="429"/>
                  </a:moveTo>
                  <a:cubicBezTo>
                    <a:pt x="238" y="387"/>
                    <a:pt x="251" y="339"/>
                    <a:pt x="251" y="288"/>
                  </a:cubicBezTo>
                  <a:cubicBezTo>
                    <a:pt x="251" y="144"/>
                    <a:pt x="146" y="23"/>
                    <a:pt x="8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18" y="111"/>
                    <a:pt x="35" y="118"/>
                    <a:pt x="52" y="127"/>
                  </a:cubicBezTo>
                  <a:cubicBezTo>
                    <a:pt x="139" y="177"/>
                    <a:pt x="170" y="287"/>
                    <a:pt x="123" y="375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97" y="381"/>
                    <a:pt x="97" y="381"/>
                    <a:pt x="97" y="381"/>
                  </a:cubicBezTo>
                  <a:cubicBezTo>
                    <a:pt x="105" y="403"/>
                    <a:pt x="105" y="403"/>
                    <a:pt x="105" y="403"/>
                  </a:cubicBezTo>
                  <a:cubicBezTo>
                    <a:pt x="130" y="470"/>
                    <a:pt x="130" y="470"/>
                    <a:pt x="130" y="470"/>
                  </a:cubicBezTo>
                  <a:cubicBezTo>
                    <a:pt x="197" y="459"/>
                    <a:pt x="197" y="459"/>
                    <a:pt x="197" y="459"/>
                  </a:cubicBezTo>
                  <a:cubicBezTo>
                    <a:pt x="224" y="454"/>
                    <a:pt x="224" y="454"/>
                    <a:pt x="224" y="454"/>
                  </a:cubicBezTo>
                  <a:cubicBezTo>
                    <a:pt x="252" y="450"/>
                    <a:pt x="252" y="450"/>
                    <a:pt x="252" y="450"/>
                  </a:cubicBezTo>
                  <a:lnTo>
                    <a:pt x="216" y="429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round/>
              <a:headEnd/>
              <a:tailE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127000" prstMaterial="matte">
              <a:bevelT w="0" h="0" prst="softRound"/>
              <a:bevelB w="0" h="0" prst="softRound"/>
              <a:contourClr>
                <a:schemeClr val="bg1"/>
              </a:contourClr>
            </a:sp3d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noProof="1">
                <a:latin typeface="+mn-lt"/>
                <a:ea typeface="ＭＳ Ｐゴシック" pitchFamily="30" charset="-128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5AF302-0044-BC55-3433-7EF94CF2E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00310"/>
            <a:ext cx="2275114" cy="79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FF5AF75-B23A-F78B-247E-812634A1B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92" y="3283903"/>
            <a:ext cx="2275115" cy="62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B2703D5-5E20-32B4-FE17-C49492C4E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940" y="2920947"/>
            <a:ext cx="1346450" cy="13500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989B86-AA28-2DE3-BD86-6E152A3C8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385" y="2691972"/>
            <a:ext cx="1488483" cy="15711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0C1C43-8561-8CFB-EEBF-AEE0FB7A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92" y="4799904"/>
            <a:ext cx="2598511" cy="10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6663BD-25F8-014F-A538-7B53180C9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4498" y="1585403"/>
            <a:ext cx="1601333" cy="10439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A6B19F-695C-D1B7-2581-B43001F49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227" y="5034098"/>
            <a:ext cx="2754315" cy="5998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316867-D1D7-6D35-C32A-C6E4FE7A9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309" y="4689321"/>
            <a:ext cx="1705882" cy="11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1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9" name="Imagen 8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26A6920-25AD-84D2-A5EB-C62DC77B4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6" y="2783664"/>
            <a:ext cx="2765426" cy="726510"/>
          </a:xfrm>
          <a:prstGeom prst="rect">
            <a:avLst/>
          </a:prstGeom>
        </p:spPr>
      </p:pic>
      <p:pic>
        <p:nvPicPr>
          <p:cNvPr id="10" name="Picture 2" descr="Roce Empaques">
            <a:extLst>
              <a:ext uri="{FF2B5EF4-FFF2-40B4-BE49-F238E27FC236}">
                <a16:creationId xmlns:a16="http://schemas.microsoft.com/office/drawing/2014/main" id="{77F863FE-DAD1-DC19-04F1-0723D6F5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14" y="2757565"/>
            <a:ext cx="2170739" cy="8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D9669A-CB06-C755-A22C-F07CB658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03" y="2701643"/>
            <a:ext cx="2684729" cy="9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6BE3730B-BC94-B211-4C19-4E87E496C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59" y="4063398"/>
            <a:ext cx="1848746" cy="563642"/>
          </a:xfrm>
          <a:prstGeom prst="rect">
            <a:avLst/>
          </a:prstGeom>
        </p:spPr>
      </p:pic>
      <p:pic>
        <p:nvPicPr>
          <p:cNvPr id="2" name="Imagen 1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3AD84DDE-0963-E6A7-FD8F-096CDA14F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19" y="3913350"/>
            <a:ext cx="2487762" cy="715232"/>
          </a:xfrm>
          <a:prstGeom prst="rect">
            <a:avLst/>
          </a:prstGeom>
        </p:spPr>
      </p:pic>
      <p:pic>
        <p:nvPicPr>
          <p:cNvPr id="6" name="Imagen 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20B6369-15D7-8D3B-C332-98D31058D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547" y="3912963"/>
            <a:ext cx="2039294" cy="78434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BB859F3-3EA0-3686-7B18-B0438CCE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3" y="4899248"/>
            <a:ext cx="1502159" cy="13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psa">
            <a:extLst>
              <a:ext uri="{FF2B5EF4-FFF2-40B4-BE49-F238E27FC236}">
                <a16:creationId xmlns:a16="http://schemas.microsoft.com/office/drawing/2014/main" id="{C1952A57-BC36-1916-1C11-5BFF6F29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80746"/>
            <a:ext cx="2899954" cy="5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A1D3B57D-2754-84A8-3A72-212FC89F857C}"/>
              </a:ext>
            </a:extLst>
          </p:cNvPr>
          <p:cNvGrpSpPr/>
          <p:nvPr/>
        </p:nvGrpSpPr>
        <p:grpSpPr>
          <a:xfrm>
            <a:off x="5560353" y="5095158"/>
            <a:ext cx="3299442" cy="715232"/>
            <a:chOff x="5560353" y="5095158"/>
            <a:chExt cx="3299442" cy="715232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EF951B7-7DE6-74B3-5BA2-6A850E0A5E87}"/>
                </a:ext>
              </a:extLst>
            </p:cNvPr>
            <p:cNvSpPr txBox="1"/>
            <p:nvPr/>
          </p:nvSpPr>
          <p:spPr>
            <a:xfrm>
              <a:off x="5560353" y="5095158"/>
              <a:ext cx="3299442" cy="7152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pic>
          <p:nvPicPr>
            <p:cNvPr id="3" name="Picture 2" descr="Corrubox">
              <a:extLst>
                <a:ext uri="{FF2B5EF4-FFF2-40B4-BE49-F238E27FC236}">
                  <a16:creationId xmlns:a16="http://schemas.microsoft.com/office/drawing/2014/main" id="{48A93A17-938E-9D73-2C7B-288D97635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177" y="5173891"/>
              <a:ext cx="3251640" cy="550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3590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A01C6-90BC-ACFA-1032-65C83DB8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>
            <a:extLst>
              <a:ext uri="{FF2B5EF4-FFF2-40B4-BE49-F238E27FC236}">
                <a16:creationId xmlns:a16="http://schemas.microsoft.com/office/drawing/2014/main" id="{6FF46931-C277-1905-D858-D1E7521CC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Papel y Cartón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>
            <a:extLst>
              <a:ext uri="{FF2B5EF4-FFF2-40B4-BE49-F238E27FC236}">
                <a16:creationId xmlns:a16="http://schemas.microsoft.com/office/drawing/2014/main" id="{01742679-A704-54CD-E258-8FECB659F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>
            <a:extLst>
              <a:ext uri="{FF2B5EF4-FFF2-40B4-BE49-F238E27FC236}">
                <a16:creationId xmlns:a16="http://schemas.microsoft.com/office/drawing/2014/main" id="{50E53B09-68E6-DBFD-4CE8-13E7993998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>
            <a:extLst>
              <a:ext uri="{FF2B5EF4-FFF2-40B4-BE49-F238E27FC236}">
                <a16:creationId xmlns:a16="http://schemas.microsoft.com/office/drawing/2014/main" id="{AC1C23C3-EFA0-5A02-9DE2-1F8EC2F8D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>
            <a:extLst>
              <a:ext uri="{FF2B5EF4-FFF2-40B4-BE49-F238E27FC236}">
                <a16:creationId xmlns:a16="http://schemas.microsoft.com/office/drawing/2014/main" id="{82619001-2A48-33DD-3330-CE2CDBE4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>
            <a:extLst>
              <a:ext uri="{FF2B5EF4-FFF2-40B4-BE49-F238E27FC236}">
                <a16:creationId xmlns:a16="http://schemas.microsoft.com/office/drawing/2014/main" id="{84405FE5-7066-4A72-6098-9B1EA013B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7" name="Picture 2" descr="CORTES ESPECIALIZADOS DE PAPEL - 2 conseils">
            <a:extLst>
              <a:ext uri="{FF2B5EF4-FFF2-40B4-BE49-F238E27FC236}">
                <a16:creationId xmlns:a16="http://schemas.microsoft.com/office/drawing/2014/main" id="{1763C98C-08E2-48BB-6E56-DFA75FC9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2" y="2535452"/>
            <a:ext cx="1787096" cy="178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35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Etiquetas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sp>
        <p:nvSpPr>
          <p:cNvPr id="31753" name="AutoShape 12" descr="Logo WP Pequeño1"/>
          <p:cNvSpPr>
            <a:spLocks noChangeAspect="1" noChangeArrowheads="1"/>
          </p:cNvSpPr>
          <p:nvPr/>
        </p:nvSpPr>
        <p:spPr bwMode="auto">
          <a:xfrm>
            <a:off x="155575" y="-4032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4" name="AutoShape 14" descr="Logo WP Pequeño1"/>
          <p:cNvSpPr>
            <a:spLocks noChangeAspect="1" noChangeArrowheads="1"/>
          </p:cNvSpPr>
          <p:nvPr/>
        </p:nvSpPr>
        <p:spPr bwMode="auto">
          <a:xfrm>
            <a:off x="307975" y="-2508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5" name="AutoShape 16" descr="Logo WP Pequeño1"/>
          <p:cNvSpPr>
            <a:spLocks noChangeAspect="1" noChangeArrowheads="1"/>
          </p:cNvSpPr>
          <p:nvPr/>
        </p:nvSpPr>
        <p:spPr bwMode="auto">
          <a:xfrm>
            <a:off x="460375" y="-98425"/>
            <a:ext cx="904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1759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176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52D54A-569E-331A-6F24-92ABFDBF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4" y="2595698"/>
            <a:ext cx="3879752" cy="8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BE81D9A-822B-6BA9-BAA8-28DB11000A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2208602"/>
            <a:ext cx="3688745" cy="80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DBB0DE1-75C7-E022-4649-CF8BABC6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1" y="4376914"/>
            <a:ext cx="3803337" cy="83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790AFF-48CF-BD1B-F944-BDD449D03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25" y="3453459"/>
            <a:ext cx="3019202" cy="803747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84860C3D-3F98-EC66-CA34-D525DE324392}"/>
              </a:ext>
            </a:extLst>
          </p:cNvPr>
          <p:cNvGrpSpPr/>
          <p:nvPr/>
        </p:nvGrpSpPr>
        <p:grpSpPr>
          <a:xfrm>
            <a:off x="4819043" y="4926013"/>
            <a:ext cx="3231170" cy="815546"/>
            <a:chOff x="253435" y="4856206"/>
            <a:chExt cx="3231170" cy="815546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149A759-D732-C5F8-83F3-4D99CDBCBB5F}"/>
                </a:ext>
              </a:extLst>
            </p:cNvPr>
            <p:cNvSpPr txBox="1"/>
            <p:nvPr/>
          </p:nvSpPr>
          <p:spPr>
            <a:xfrm>
              <a:off x="253435" y="4856206"/>
              <a:ext cx="3231170" cy="81554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pic>
          <p:nvPicPr>
            <p:cNvPr id="4098" name="Picture 2" descr="Fergumex_Logo-Slogan_Blanco">
              <a:extLst>
                <a:ext uri="{FF2B5EF4-FFF2-40B4-BE49-F238E27FC236}">
                  <a16:creationId xmlns:a16="http://schemas.microsoft.com/office/drawing/2014/main" id="{3390237A-8A03-88BA-00E0-EF2F9AFC0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18" y="5016090"/>
              <a:ext cx="3035300" cy="622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684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2774" name="Picture 18" descr="C:\Users\Owner\Documents\QCS de México\Logos\Actuales Clientes\The Home Deport.jpg"/>
          <p:cNvSpPr>
            <a:spLocks noChangeAspect="1" noChangeArrowheads="1"/>
          </p:cNvSpPr>
          <p:nvPr/>
        </p:nvSpPr>
        <p:spPr bwMode="auto">
          <a:xfrm>
            <a:off x="2971800" y="2609850"/>
            <a:ext cx="13017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Madera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2776" name="Picture 1" descr="C:\Users\Owner\Documents\QCS de México\Logos\Actuales Clientes\MASISA.jpg"/>
          <p:cNvSpPr>
            <a:spLocks noChangeAspect="1" noChangeArrowheads="1"/>
          </p:cNvSpPr>
          <p:nvPr/>
        </p:nvSpPr>
        <p:spPr bwMode="auto">
          <a:xfrm>
            <a:off x="125413" y="5807075"/>
            <a:ext cx="2286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32777" name="1 Imagen" descr="Logo (Maderas de Sisoguichic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98" y="2395030"/>
            <a:ext cx="188118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18 Imagen" descr="logotip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9"/>
          <a:stretch>
            <a:fillRect/>
          </a:stretch>
        </p:blipFill>
        <p:spPr bwMode="auto">
          <a:xfrm>
            <a:off x="525463" y="2959100"/>
            <a:ext cx="293846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2609850"/>
            <a:ext cx="180816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584700"/>
            <a:ext cx="3562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AutoShape 15" descr="CM New Logo2"/>
          <p:cNvSpPr>
            <a:spLocks noChangeAspect="1" noChangeArrowheads="1"/>
          </p:cNvSpPr>
          <p:nvPr/>
        </p:nvSpPr>
        <p:spPr bwMode="auto">
          <a:xfrm>
            <a:off x="155575" y="-250825"/>
            <a:ext cx="1819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2782" name="AutoShape 17" descr="CM New Logo2"/>
          <p:cNvSpPr>
            <a:spLocks noChangeAspect="1" noChangeArrowheads="1"/>
          </p:cNvSpPr>
          <p:nvPr/>
        </p:nvSpPr>
        <p:spPr bwMode="auto">
          <a:xfrm>
            <a:off x="307975" y="-98425"/>
            <a:ext cx="1819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3278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631950"/>
            <a:ext cx="3473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18" name="Imagen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32" y="4437063"/>
            <a:ext cx="2456918" cy="153374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7365F65-9A0B-4246-9C17-6E48690B4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1234" y="4953318"/>
            <a:ext cx="2424544" cy="83343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pic>
        <p:nvPicPr>
          <p:cNvPr id="33797" name="Picture 15" descr="http://www.maderasydisenos.com/imagenes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060950"/>
            <a:ext cx="44608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Picture 18" descr="C:\Users\Owner\Documents\QCS de México\Logos\Actuales Clientes\The Home Deport.jpg"/>
          <p:cNvSpPr>
            <a:spLocks noChangeAspect="1" noChangeArrowheads="1"/>
          </p:cNvSpPr>
          <p:nvPr/>
        </p:nvSpPr>
        <p:spPr bwMode="auto">
          <a:xfrm>
            <a:off x="2971800" y="2609850"/>
            <a:ext cx="13017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Madera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3800" name="Picture 1" descr="C:\Users\Owner\Documents\QCS de México\Logos\Actuales Clientes\MASISA.jpg"/>
          <p:cNvSpPr>
            <a:spLocks noChangeAspect="1" noChangeArrowheads="1"/>
          </p:cNvSpPr>
          <p:nvPr/>
        </p:nvSpPr>
        <p:spPr bwMode="auto">
          <a:xfrm>
            <a:off x="125413" y="5807075"/>
            <a:ext cx="2286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33801" name="Picture 3" descr="http://www.maderastorres.com/imagenes/secc_Iquienes_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28900"/>
            <a:ext cx="1978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19 Imagen" descr="F:\inkscape_pasted_image_20100722_1106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2" y="2906672"/>
            <a:ext cx="220242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50" y="2979419"/>
            <a:ext cx="2118878" cy="101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946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614488"/>
            <a:ext cx="39973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3805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711700"/>
            <a:ext cx="377507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910FBD-2C7B-5B46-AEB4-EA695F9E60C0}"/>
              </a:ext>
            </a:extLst>
          </p:cNvPr>
          <p:cNvSpPr txBox="1"/>
          <p:nvPr/>
        </p:nvSpPr>
        <p:spPr>
          <a:xfrm>
            <a:off x="4915676" y="2947683"/>
            <a:ext cx="1759994" cy="13900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F8C24DB-02E0-9379-3211-F1C76810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87" y="2838283"/>
            <a:ext cx="1926978" cy="15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Madera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204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752725"/>
            <a:ext cx="3516313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048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570163"/>
            <a:ext cx="44370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4824" name="Imagen 1" descr="LOGOTIPO PYMSA2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3952875"/>
            <a:ext cx="19939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011613"/>
            <a:ext cx="14112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4111625"/>
            <a:ext cx="28257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7A1B4F-0A08-AB41-A19A-BC96DD4CB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415" y="1297204"/>
            <a:ext cx="3681512" cy="13666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Madera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35846" name="Picture 8" descr="C:\Users\Owner\Documents\QCS de México\Logos\Actuales Clientes\Intercontinental Celulosa de Mé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56" y="2004747"/>
            <a:ext cx="12160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01" y="1628775"/>
            <a:ext cx="2068611" cy="95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5848" name="Picture 2" descr="C:\Users\Toshiba\Documents\ABC QUALITY\Propuestas Comerciales\Asesoría FSC\2015\19-ABC-FSC-2015-019 (PROVEPUERTAS)\Logo ofici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11463"/>
            <a:ext cx="29495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n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5" y="5009387"/>
            <a:ext cx="2479675" cy="96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1125" y="4375150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Celulosa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35852" name="206 Imagen" descr="LOGO GALO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21812" r="16873" b="24651"/>
          <a:stretch>
            <a:fillRect/>
          </a:stretch>
        </p:blipFill>
        <p:spPr bwMode="auto">
          <a:xfrm>
            <a:off x="6302828" y="4776258"/>
            <a:ext cx="2014368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050" name="Picture 2" descr="Ferall - Clientes">
            <a:extLst>
              <a:ext uri="{FF2B5EF4-FFF2-40B4-BE49-F238E27FC236}">
                <a16:creationId xmlns:a16="http://schemas.microsoft.com/office/drawing/2014/main" id="{91F80B37-EF3A-0E46-B810-5E60701C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15" y="3265879"/>
            <a:ext cx="2379182" cy="11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Madera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5853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BC6F7F-E09E-BF56-995D-4BD016E0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3850"/>
            <a:ext cx="2150582" cy="22005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1DDC51B-DD5F-A5BF-3E0E-3697556E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73" y="2530303"/>
            <a:ext cx="5237427" cy="6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TP Group se instalará en Coahuila con una inversión de 8 mdd">
            <a:extLst>
              <a:ext uri="{FF2B5EF4-FFF2-40B4-BE49-F238E27FC236}">
                <a16:creationId xmlns:a16="http://schemas.microsoft.com/office/drawing/2014/main" id="{7379F9BC-15CE-3AC4-889C-22C0E980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36" y="3745070"/>
            <a:ext cx="1918156" cy="19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E9326B-0217-3050-62F6-250611F2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97" y="3603850"/>
            <a:ext cx="2200596" cy="22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A4EB560-DF41-8E24-CC24-F75EE0F24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503"/>
          <a:stretch/>
        </p:blipFill>
        <p:spPr>
          <a:xfrm>
            <a:off x="6451505" y="3745070"/>
            <a:ext cx="2459892" cy="16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3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36870" name="Picture 3" descr="C:\Users\Owner\Documents\QCS de México\Logos\Actuales Clientes\WOO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641600"/>
            <a:ext cx="22907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15 Imagen"/>
          <p:cNvSpPr>
            <a:spLocks noChangeAspect="1" noChangeArrowheads="1"/>
          </p:cNvSpPr>
          <p:nvPr/>
        </p:nvSpPr>
        <p:spPr bwMode="auto">
          <a:xfrm>
            <a:off x="2952750" y="3429000"/>
            <a:ext cx="1619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36872" name="Picture 7" descr="http://www.spi.com.mx/images/logo.png"/>
          <p:cNvSpPr>
            <a:spLocks noChangeAspect="1" noChangeArrowheads="1"/>
          </p:cNvSpPr>
          <p:nvPr/>
        </p:nvSpPr>
        <p:spPr bwMode="auto">
          <a:xfrm>
            <a:off x="7440613" y="5351463"/>
            <a:ext cx="1592262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368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52963"/>
            <a:ext cx="16351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Picture 8" descr="C:\Users\Owner\Documents\QCS de México\Logos\Actuales Clientes\Litográfica PUAN.jpg"/>
          <p:cNvSpPr>
            <a:spLocks noChangeAspect="1" noChangeArrowheads="1"/>
          </p:cNvSpPr>
          <p:nvPr/>
        </p:nvSpPr>
        <p:spPr bwMode="auto">
          <a:xfrm>
            <a:off x="5902325" y="4464050"/>
            <a:ext cx="272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36875" name="Picture 13" descr="C:\Users\Owner\Documents\QCS de México\Logos\Actuales Clientes\Metro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4687888"/>
            <a:ext cx="174625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17 Imagen" descr="SP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4635500"/>
            <a:ext cx="18002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641600"/>
            <a:ext cx="19907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090863"/>
            <a:ext cx="26431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2602" r="7326" b="16260"/>
          <a:stretch>
            <a:fillRect/>
          </a:stretch>
        </p:blipFill>
        <p:spPr bwMode="auto">
          <a:xfrm>
            <a:off x="2219325" y="4602163"/>
            <a:ext cx="203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31BCB34-F2D4-0F48-845A-E2E6ED72E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900" y="1409474"/>
            <a:ext cx="1692729" cy="14487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7 CuadroTexto"/>
          <p:cNvSpPr txBox="1">
            <a:spLocks noChangeArrowheads="1"/>
          </p:cNvSpPr>
          <p:nvPr/>
        </p:nvSpPr>
        <p:spPr bwMode="auto">
          <a:xfrm>
            <a:off x="604838" y="2192338"/>
            <a:ext cx="8001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AR" altLang="es-MX" sz="2000" b="1" dirty="0"/>
              <a:t>ABC Quality Certifications de México, S.C.</a:t>
            </a:r>
            <a:r>
              <a:rPr lang="es-AR" altLang="es-MX" sz="2000" dirty="0"/>
              <a:t>, se compromete a ser un </a:t>
            </a:r>
            <a:r>
              <a:rPr lang="es-AR" altLang="es-MX" sz="2000" b="1" dirty="0"/>
              <a:t>ORGANISMO CAPACITADOR y CONSULTOR</a:t>
            </a:r>
            <a:r>
              <a:rPr lang="es-AR" altLang="es-MX" sz="2000" dirty="0"/>
              <a:t>, reconocido dentro y fuera del País, por prestar servicios de capacitación y asesorías, bajo normas nacionales e  internacionales, en apego a lo que se establece en la norma NMX-EC-17021-IMNC-2015 / ISO/IEC 17021-1:2015; junto con el marco legal y/o regulatorio correspondiente, para asesorar y validar sistemas de gestión, con el apoyo de personal altamente calificado, para efectuar la gestión y ejecución de auditorías de organizaciones.</a:t>
            </a:r>
            <a:endParaRPr lang="es-ES" altLang="es-MX" sz="2000" dirty="0"/>
          </a:p>
        </p:txBody>
      </p:sp>
      <p:sp>
        <p:nvSpPr>
          <p:cNvPr id="20485" name="Textfeld 7"/>
          <p:cNvSpPr txBox="1">
            <a:spLocks noChangeArrowheads="1"/>
          </p:cNvSpPr>
          <p:nvPr/>
        </p:nvSpPr>
        <p:spPr bwMode="auto">
          <a:xfrm>
            <a:off x="1023938" y="1163638"/>
            <a:ext cx="44799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4400" b="1">
                <a:solidFill>
                  <a:srgbClr val="006699"/>
                </a:solidFill>
              </a:rPr>
              <a:t>Política de Calidad</a:t>
            </a:r>
            <a:endParaRPr lang="de-DE" altLang="es-MX" sz="4400">
              <a:solidFill>
                <a:srgbClr val="595959"/>
              </a:solidFill>
            </a:endParaRPr>
          </a:p>
        </p:txBody>
      </p:sp>
      <p:sp>
        <p:nvSpPr>
          <p:cNvPr id="20486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 err="1">
                <a:solidFill>
                  <a:srgbClr val="595959"/>
                </a:solidFill>
              </a:rPr>
              <a:t>Referencias</a:t>
            </a:r>
            <a:r>
              <a:rPr lang="de-DE" altLang="es-MX" sz="3600" dirty="0">
                <a:solidFill>
                  <a:srgbClr val="595959"/>
                </a:solidFill>
              </a:rPr>
              <a:t> de </a:t>
            </a:r>
            <a:r>
              <a:rPr lang="de-DE" altLang="es-MX" sz="3600" dirty="0" err="1">
                <a:solidFill>
                  <a:srgbClr val="595959"/>
                </a:solidFill>
              </a:rPr>
              <a:t>sólo</a:t>
            </a:r>
            <a:r>
              <a:rPr lang="de-DE" altLang="es-MX" sz="3600" dirty="0">
                <a:solidFill>
                  <a:srgbClr val="595959"/>
                </a:solidFill>
              </a:rPr>
              <a:t> </a:t>
            </a:r>
            <a:r>
              <a:rPr lang="de-DE" altLang="es-MX" sz="3600" dirty="0" err="1">
                <a:solidFill>
                  <a:srgbClr val="595959"/>
                </a:solidFill>
              </a:rPr>
              <a:t>algunos</a:t>
            </a:r>
            <a:r>
              <a:rPr lang="de-DE" altLang="es-MX" sz="3600" dirty="0">
                <a:solidFill>
                  <a:srgbClr val="595959"/>
                </a:solidFill>
              </a:rPr>
              <a:t>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 err="1">
                <a:solidFill>
                  <a:srgbClr val="595959"/>
                </a:solidFill>
              </a:rPr>
              <a:t>nuestros</a:t>
            </a:r>
            <a:r>
              <a:rPr lang="de-DE" altLang="es-MX" sz="3600" dirty="0">
                <a:solidFill>
                  <a:srgbClr val="595959"/>
                </a:solidFill>
              </a:rPr>
              <a:t> CLIENTES</a:t>
            </a: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145757" y="4460890"/>
            <a:ext cx="3351213" cy="1754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7895" name="15 Imagen"/>
          <p:cNvSpPr>
            <a:spLocks noChangeAspect="1" noChangeArrowheads="1"/>
          </p:cNvSpPr>
          <p:nvPr/>
        </p:nvSpPr>
        <p:spPr bwMode="auto">
          <a:xfrm>
            <a:off x="6323013" y="4194175"/>
            <a:ext cx="1619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3789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7" y="2733290"/>
            <a:ext cx="3941762" cy="39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2" descr="http://infagon.com.mx/imagen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5" y="4699014"/>
            <a:ext cx="25685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2" y="3326678"/>
            <a:ext cx="3351213" cy="71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7901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C28325-D5FB-7C4E-AA18-2959B576D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572" y="4936728"/>
            <a:ext cx="1695838" cy="1076325"/>
          </a:xfrm>
          <a:prstGeom prst="rect">
            <a:avLst/>
          </a:prstGeom>
        </p:spPr>
      </p:pic>
      <p:pic>
        <p:nvPicPr>
          <p:cNvPr id="2050" name="Picture 2" descr="Cleanstart">
            <a:extLst>
              <a:ext uri="{FF2B5EF4-FFF2-40B4-BE49-F238E27FC236}">
                <a16:creationId xmlns:a16="http://schemas.microsoft.com/office/drawing/2014/main" id="{3A23968F-A9DE-B741-99C1-AF44DB36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30" y="2578660"/>
            <a:ext cx="3826225" cy="9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pressa | Impresionante todo">
            <a:extLst>
              <a:ext uri="{FF2B5EF4-FFF2-40B4-BE49-F238E27FC236}">
                <a16:creationId xmlns:a16="http://schemas.microsoft.com/office/drawing/2014/main" id="{13169CB4-EFD5-EB45-AB4A-354EBA68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84" y="1403266"/>
            <a:ext cx="2326229" cy="110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5388D8-9A6A-5E48-8C67-C0FB4E9EA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592" y="3562171"/>
            <a:ext cx="3330982" cy="8352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72BF7B-3EBD-7045-99ED-EDEB4381C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4012" y="5183962"/>
            <a:ext cx="2526139" cy="5590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38918" name="Picture 3" descr="C:\Datos Octavio\Sistemas SGC\Proyecto SGC IFM\IF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36" y="2401090"/>
            <a:ext cx="2486515" cy="169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6" y="5067299"/>
            <a:ext cx="31242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8920" name="Picture 17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6" y="2449513"/>
            <a:ext cx="3271802" cy="11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2" descr="C:\Users\Toshiba\Documents\ABC QUALITY\Propuestas Comerciales\Asesoría FSC\8-ABC-FSC-2014-008 (Gráficos La Central)\Logo ofici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7" y="3771486"/>
            <a:ext cx="3048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8923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2458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0" y="3056697"/>
            <a:ext cx="1781175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8925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18" y="4987098"/>
            <a:ext cx="2900720" cy="1048722"/>
          </a:xfrm>
          <a:prstGeom prst="rect">
            <a:avLst/>
          </a:prstGeom>
        </p:spPr>
      </p:pic>
      <p:pic>
        <p:nvPicPr>
          <p:cNvPr id="14" name="Picture 2" descr="logo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49" y="1572402"/>
            <a:ext cx="2016693" cy="112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39942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9943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39944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2561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757488"/>
            <a:ext cx="18272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1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3326606"/>
            <a:ext cx="305276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994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888853"/>
            <a:ext cx="311943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4650581"/>
            <a:ext cx="339883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39951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631951"/>
            <a:ext cx="3213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C2527BD-3530-294B-9248-CAD91D920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862" y="4536572"/>
            <a:ext cx="2449013" cy="15895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41993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101938"/>
            <a:ext cx="2914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2" descr="Macintosh HD:Users:manuelmorales:Desktop:LOGO 2012_2 CV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9" y="4594213"/>
            <a:ext cx="5299164" cy="65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18" y="5637077"/>
            <a:ext cx="3106013" cy="5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72EA47-EC88-6540-8993-B9D24769A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476" y="3050953"/>
            <a:ext cx="2154067" cy="289786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CE370A0-78CF-1B43-9C36-FE43B8724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6611" y="1755725"/>
            <a:ext cx="3606264" cy="7308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D3DC93-C286-C470-C59E-2A9F7FDE9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4969" y="2929976"/>
            <a:ext cx="2154067" cy="13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54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81" y="3031788"/>
            <a:ext cx="2919599" cy="7072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FBB773E-8D0E-A940-B689-C150C820A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718" y="2894270"/>
            <a:ext cx="1471661" cy="19862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60B8EA-C0CC-9745-8EDD-429A509A6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5260649"/>
            <a:ext cx="5464885" cy="10419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37DEEE8-EB92-1F48-B4F9-6CF175BB23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39" y="4055181"/>
            <a:ext cx="2509885" cy="8900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C01C69-8851-A94D-84FD-F86FC1CF6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94" y="2448046"/>
            <a:ext cx="2457861" cy="11674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2C0F32B-2366-3B4F-86F9-81B7FC5C76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253" y="5093571"/>
            <a:ext cx="2764790" cy="119622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6AA1DFB-838E-4D40-54F0-651E18AB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82" y="1607065"/>
            <a:ext cx="2935731" cy="10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CEDA26-CFBC-936F-12E1-4A065BB0F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494" y="4068830"/>
            <a:ext cx="1471662" cy="102474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050" name="Picture 2" descr="Conectando Historias a Través de Nuestros Empaques">
            <a:extLst>
              <a:ext uri="{FF2B5EF4-FFF2-40B4-BE49-F238E27FC236}">
                <a16:creationId xmlns:a16="http://schemas.microsoft.com/office/drawing/2014/main" id="{DFEC9345-8FFB-E641-8E6A-29E9FDDA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4" y="3986738"/>
            <a:ext cx="3355408" cy="8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A52C7A3-B0B3-A243-8E75-B858CF1C6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2607255"/>
            <a:ext cx="3822255" cy="9247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5CF1DE-3920-9F48-98A0-4CE4B2666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749" y="3531995"/>
            <a:ext cx="3137354" cy="18758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7CC1D5-C381-504B-DAB8-607A0BE0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55" y="2507906"/>
            <a:ext cx="2747542" cy="5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5" name="Picture 2" descr="avada-plumber@2x">
            <a:extLst>
              <a:ext uri="{FF2B5EF4-FFF2-40B4-BE49-F238E27FC236}">
                <a16:creationId xmlns:a16="http://schemas.microsoft.com/office/drawing/2014/main" id="{8EDBDF53-F7DE-E74D-B7A3-84AD4669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64002"/>
            <a:ext cx="3216729" cy="6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282FC8-C1F0-37E6-DF63-0A54AD79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67" y="2360269"/>
            <a:ext cx="2569837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20320E-6D04-32F3-B9CF-F8D5302E6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83"/>
          <a:stretch/>
        </p:blipFill>
        <p:spPr>
          <a:xfrm>
            <a:off x="6369919" y="1348479"/>
            <a:ext cx="2209329" cy="13973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C1CD27-1AFD-DC6F-54C1-BD7B8EE8D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884" y="3514443"/>
            <a:ext cx="1835150" cy="774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FA2410-5C60-10B0-EE74-46B976373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567" y="3979085"/>
            <a:ext cx="2630996" cy="8862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96AB8E-84CA-D375-1A04-DC0E618CB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5" y="4006509"/>
            <a:ext cx="3376671" cy="5838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3EE5644-41E2-0802-BC45-D894B0C2E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10" y="5237861"/>
            <a:ext cx="3318200" cy="765858"/>
          </a:xfrm>
          <a:prstGeom prst="rect">
            <a:avLst/>
          </a:prstGeom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A203EC5-280F-FCF1-907C-3733A4AF3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3726" y="5102766"/>
            <a:ext cx="2781714" cy="10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78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Imprentas Industriales y Artes Gráficas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BAAF54F-F24F-F65A-B1C5-D2032CFEF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44776"/>
            <a:ext cx="1230557" cy="15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GM">
            <a:extLst>
              <a:ext uri="{FF2B5EF4-FFF2-40B4-BE49-F238E27FC236}">
                <a16:creationId xmlns:a16="http://schemas.microsoft.com/office/drawing/2014/main" id="{16645E47-9E51-7231-3FCA-F69F5083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32" y="2675959"/>
            <a:ext cx="2270579" cy="168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484EE-A47B-6F65-30A8-B69F2B6BC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11" y="2835577"/>
            <a:ext cx="2003860" cy="13592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FAA60D-C092-EC1E-AE04-BAF116EA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690" y="3188154"/>
            <a:ext cx="3037114" cy="7592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733FB7-7C9A-C40C-24FE-1155733CC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8762" r="12318" b="7553"/>
          <a:stretch>
            <a:fillRect/>
          </a:stretch>
        </p:blipFill>
        <p:spPr bwMode="auto">
          <a:xfrm>
            <a:off x="36513" y="4731398"/>
            <a:ext cx="4053573" cy="75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Exel Servigráfica / Especialistas en impresión">
            <a:extLst>
              <a:ext uri="{FF2B5EF4-FFF2-40B4-BE49-F238E27FC236}">
                <a16:creationId xmlns:a16="http://schemas.microsoft.com/office/drawing/2014/main" id="{B552BB90-9B6C-0FB5-8FCF-0124D46B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53" y="1754983"/>
            <a:ext cx="3335022" cy="6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5A9C37-7184-D164-DB6A-D276369687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50" t="31820" b="31852"/>
          <a:stretch/>
        </p:blipFill>
        <p:spPr>
          <a:xfrm>
            <a:off x="3974354" y="4628363"/>
            <a:ext cx="2192242" cy="106746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023CB6-9A12-0C94-3D06-83C0693B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4615354"/>
            <a:ext cx="2610788" cy="96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80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Casas Editoriales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2959DA-04A4-260E-7E13-D3C4C5AA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35" y="2651422"/>
            <a:ext cx="3337379" cy="1084347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91E53B4D-9A6D-534D-FD35-443FECC7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3971016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Maquinaria y Equipo de Impresión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119BB5-8788-28CA-E7CE-4FC7CF6FA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4924878"/>
            <a:ext cx="3175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9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>
                <a:solidFill>
                  <a:srgbClr val="006699"/>
                </a:solidFill>
              </a:rPr>
              <a:t>ABC Quality </a:t>
            </a:r>
            <a:r>
              <a:rPr lang="de-DE" altLang="es-MX" sz="360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4959350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Tintas, recubrimientos y consumibles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sp>
        <p:nvSpPr>
          <p:cNvPr id="41990" name="AutoShape 12" descr="cid:image001.jpg@01CEA8BC.66769AD0"/>
          <p:cNvSpPr>
            <a:spLocks noChangeAspect="1" noChangeArrowheads="1"/>
          </p:cNvSpPr>
          <p:nvPr/>
        </p:nvSpPr>
        <p:spPr bwMode="auto">
          <a:xfrm>
            <a:off x="155575" y="-2047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1" name="AutoShape 14" descr="cid:image001.jpg@01CEA8BC.66769AD0"/>
          <p:cNvSpPr>
            <a:spLocks noChangeAspect="1" noChangeArrowheads="1"/>
          </p:cNvSpPr>
          <p:nvPr/>
        </p:nvSpPr>
        <p:spPr bwMode="auto">
          <a:xfrm>
            <a:off x="307975" y="-52388"/>
            <a:ext cx="12763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2" name="AutoShape 16" descr="cid:image001.png@01D04098.ECCA4530"/>
          <p:cNvSpPr>
            <a:spLocks noChangeAspect="1" noChangeArrowheads="1"/>
          </p:cNvSpPr>
          <p:nvPr/>
        </p:nvSpPr>
        <p:spPr bwMode="auto">
          <a:xfrm>
            <a:off x="155575" y="-204788"/>
            <a:ext cx="11620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1997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F01A03-E18A-3D6A-986C-24CAAE06B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2524125"/>
            <a:ext cx="31242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7 CuadroTexto"/>
          <p:cNvSpPr txBox="1">
            <a:spLocks noChangeArrowheads="1"/>
          </p:cNvSpPr>
          <p:nvPr/>
        </p:nvSpPr>
        <p:spPr bwMode="auto">
          <a:xfrm>
            <a:off x="192088" y="1219200"/>
            <a:ext cx="8780461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MX" sz="1500" dirty="0">
                <a:latin typeface="+mn-lt"/>
                <a:ea typeface="ＭＳ Ｐゴシック" pitchFamily="-110" charset="-128"/>
                <a:cs typeface="Arial" charset="0"/>
              </a:rPr>
              <a:t>La imparcialidad es primordial para que nuestros servicios de capacitación y asesoría sean confiables. Por lo que </a:t>
            </a:r>
            <a:r>
              <a:rPr lang="es-MX" sz="1500" b="1" dirty="0">
                <a:latin typeface="+mn-lt"/>
                <a:ea typeface="ＭＳ Ｐゴシック" pitchFamily="-110" charset="-128"/>
                <a:cs typeface="Arial" charset="0"/>
              </a:rPr>
              <a:t>ABC Quality Certifications de México, S.C.</a:t>
            </a:r>
            <a:r>
              <a:rPr lang="es-MX" sz="1500" dirty="0">
                <a:latin typeface="+mn-lt"/>
                <a:ea typeface="ＭＳ Ｐゴシック" pitchFamily="-110" charset="-128"/>
                <a:cs typeface="Arial" charset="0"/>
              </a:rPr>
              <a:t>, ha establecido los controles necesarios (a lo largo de todo el Sistema de Gestión), para garantizar que el proceso de asesoría esté libre de sesgos o cualquier posible conflicto de interés, tanto interno como externo.</a:t>
            </a:r>
          </a:p>
          <a:p>
            <a:pPr algn="just" eaLnBrk="1" hangingPunct="1">
              <a:defRPr/>
            </a:pPr>
            <a:endParaRPr lang="en-US" sz="1500" dirty="0">
              <a:latin typeface="+mn-lt"/>
              <a:ea typeface="ＭＳ Ｐゴシック" pitchFamily="-110" charset="-128"/>
              <a:cs typeface="Arial" charset="0"/>
            </a:endParaRPr>
          </a:p>
          <a:p>
            <a:pPr algn="just" eaLnBrk="1" hangingPunct="1">
              <a:defRPr/>
            </a:pP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La estructura de 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ABC </a:t>
            </a:r>
            <a:r>
              <a:rPr lang="es-ES" sz="1500" b="1" dirty="0" err="1">
                <a:latin typeface="+mn-lt"/>
                <a:ea typeface="ＭＳ Ｐゴシック" pitchFamily="-110" charset="-128"/>
                <a:cs typeface="Arial" charset="0"/>
              </a:rPr>
              <a:t>Quality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 </a:t>
            </a:r>
            <a:r>
              <a:rPr lang="es-ES" sz="1500" b="1" dirty="0" err="1">
                <a:latin typeface="+mn-lt"/>
                <a:ea typeface="ＭＳ Ｐゴシック" pitchFamily="-110" charset="-128"/>
                <a:cs typeface="Arial" charset="0"/>
              </a:rPr>
              <a:t>Certifications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 de México, S.C.</a:t>
            </a: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, salvaguarda la imparcialidad de sus actuaciones. A través de su 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COMITÉ DE VIGILANCIA</a:t>
            </a: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, se asegura la participación de todas las partes interesadas en el desarrollo de las políticas y principios relacionados con el contenido y funcionamiento del sistema de capacitación y asesoramiento.</a:t>
            </a:r>
            <a:endParaRPr lang="en-US" sz="1500" dirty="0">
              <a:latin typeface="+mn-lt"/>
              <a:ea typeface="ＭＳ Ｐゴシック" pitchFamily="-110" charset="-128"/>
              <a:cs typeface="Arial" charset="0"/>
            </a:endParaRPr>
          </a:p>
          <a:p>
            <a:pPr algn="just" eaLnBrk="1" hangingPunct="1">
              <a:defRPr/>
            </a:pP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 </a:t>
            </a:r>
            <a:endParaRPr lang="en-US" sz="1500" dirty="0">
              <a:latin typeface="+mn-lt"/>
              <a:ea typeface="ＭＳ Ｐゴシック" pitchFamily="-110" charset="-128"/>
              <a:cs typeface="Arial" charset="0"/>
            </a:endParaRPr>
          </a:p>
          <a:p>
            <a:pPr algn="just" eaLnBrk="1" hangingPunct="1">
              <a:defRPr/>
            </a:pP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Para incentivar la imparcialidad de sus servicios, 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ABC </a:t>
            </a:r>
            <a:r>
              <a:rPr lang="es-ES" sz="1500" b="1" dirty="0" err="1">
                <a:latin typeface="+mn-lt"/>
                <a:ea typeface="ＭＳ Ｐゴシック" pitchFamily="-110" charset="-128"/>
                <a:cs typeface="Arial" charset="0"/>
              </a:rPr>
              <a:t>Quality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 </a:t>
            </a:r>
            <a:r>
              <a:rPr lang="es-ES" sz="1500" b="1" dirty="0" err="1">
                <a:latin typeface="+mn-lt"/>
                <a:ea typeface="ＭＳ Ｐゴシック" pitchFamily="-110" charset="-128"/>
                <a:cs typeface="Arial" charset="0"/>
              </a:rPr>
              <a:t>Certifications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 de México, S.C.</a:t>
            </a: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,  no ofrece ni proporciona servicios de auditoría de certificación a las empresas que ha capacitado o asesorado;</a:t>
            </a:r>
            <a:endParaRPr lang="en-US" sz="1500" dirty="0">
              <a:latin typeface="+mn-lt"/>
              <a:ea typeface="ＭＳ Ｐゴシック" pitchFamily="-110" charset="-128"/>
              <a:cs typeface="Arial" charset="0"/>
            </a:endParaRPr>
          </a:p>
          <a:p>
            <a:pPr algn="just" eaLnBrk="1" hangingPunct="1">
              <a:defRPr/>
            </a:pPr>
            <a:endParaRPr lang="es-ES" sz="1500" b="1" dirty="0">
              <a:latin typeface="+mn-lt"/>
              <a:ea typeface="ＭＳ Ｐゴシック" pitchFamily="-110" charset="-128"/>
              <a:cs typeface="Arial" charset="0"/>
            </a:endParaRPr>
          </a:p>
          <a:p>
            <a:pPr algn="just" eaLnBrk="1" hangingPunct="1">
              <a:defRPr/>
            </a:pP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ABC Quality </a:t>
            </a:r>
            <a:r>
              <a:rPr lang="es-ES" sz="1500" b="1" dirty="0" err="1">
                <a:latin typeface="+mn-lt"/>
                <a:ea typeface="ＭＳ Ｐゴシック" pitchFamily="-110" charset="-128"/>
                <a:cs typeface="Arial" charset="0"/>
              </a:rPr>
              <a:t>Certifications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 de México, S.C.</a:t>
            </a: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, cuenta con controles para asegurarse que los capacitadores o asesores seleccionados, no tienen ningún vínculo profesional con la empresa donde han sido asignados para laborar. Para el caso de los capacitadores o asesores subcontratados, existe un convenio de subcontratación, donde se establece la obligación de informar a 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ABC Quality </a:t>
            </a:r>
            <a:r>
              <a:rPr lang="es-ES" sz="1500" b="1" dirty="0" err="1">
                <a:latin typeface="+mn-lt"/>
                <a:ea typeface="ＭＳ Ｐゴシック" pitchFamily="-110" charset="-128"/>
                <a:cs typeface="Arial" charset="0"/>
              </a:rPr>
              <a:t>Certifications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 de México, S.C., </a:t>
            </a: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en caso de que las empresas a capacitar o asesorar, hayan sido atendidas por ellos mismos, en los últimos </a:t>
            </a:r>
            <a:r>
              <a:rPr lang="es-ES" sz="1500" b="1" dirty="0">
                <a:latin typeface="+mn-lt"/>
                <a:ea typeface="ＭＳ Ｐゴシック" pitchFamily="-110" charset="-128"/>
                <a:cs typeface="Arial" charset="0"/>
              </a:rPr>
              <a:t>dos (2) años</a:t>
            </a:r>
            <a:r>
              <a:rPr lang="es-ES" sz="1500" dirty="0">
                <a:latin typeface="+mn-lt"/>
                <a:ea typeface="ＭＳ Ｐゴシック" pitchFamily="-110" charset="-128"/>
                <a:cs typeface="Arial" charset="0"/>
              </a:rPr>
              <a:t>, o que exista algún vínculo con éstas mismas, que les impida mantener la objetividad e imparcialidad necesarias para tal efecto.</a:t>
            </a:r>
            <a:endParaRPr lang="en-US" sz="1500" dirty="0">
              <a:latin typeface="+mn-lt"/>
              <a:ea typeface="ＭＳ Ｐゴシック" pitchFamily="-110" charset="-128"/>
              <a:cs typeface="Arial" charset="0"/>
            </a:endParaRPr>
          </a:p>
          <a:p>
            <a:pPr algn="just" eaLnBrk="1" hangingPunct="1">
              <a:defRPr/>
            </a:pPr>
            <a:endParaRPr lang="es-AR" sz="1500" dirty="0">
              <a:solidFill>
                <a:srgbClr val="595959"/>
              </a:solidFill>
              <a:latin typeface="Calibri" pitchFamily="-110" charset="0"/>
              <a:ea typeface="ＭＳ Ｐゴシック" pitchFamily="-110" charset="-128"/>
              <a:cs typeface="Arial" charset="0"/>
            </a:endParaRPr>
          </a:p>
        </p:txBody>
      </p:sp>
      <p:sp>
        <p:nvSpPr>
          <p:cNvPr id="21509" name="Textfeld 7"/>
          <p:cNvSpPr txBox="1">
            <a:spLocks noChangeArrowheads="1"/>
          </p:cNvSpPr>
          <p:nvPr/>
        </p:nvSpPr>
        <p:spPr bwMode="auto">
          <a:xfrm>
            <a:off x="95250" y="190500"/>
            <a:ext cx="3381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4400" b="1">
                <a:solidFill>
                  <a:srgbClr val="006699"/>
                </a:solidFill>
              </a:rPr>
              <a:t>Imparcialidad</a:t>
            </a:r>
            <a:endParaRPr lang="de-DE" altLang="es-MX" sz="44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44037" name="Picture 8" descr="C:\Users\Owner\Documents\QCS de México\Logos\Actuales Clientes\API.jpg"/>
          <p:cNvSpPr>
            <a:spLocks noChangeAspect="1" noChangeArrowheads="1"/>
          </p:cNvSpPr>
          <p:nvPr/>
        </p:nvSpPr>
        <p:spPr bwMode="auto">
          <a:xfrm>
            <a:off x="457200" y="2552700"/>
            <a:ext cx="299243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44038" name="Picture 4" descr="C:\Users\Owner\Documents\QCS de México\Logos\Actuales Clientes\Grupo Logis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522538"/>
            <a:ext cx="44434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11125" y="1901825"/>
            <a:ext cx="5541963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Servicios de Logística y Agencias Aduanales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sp>
        <p:nvSpPr>
          <p:cNvPr id="44040" name="Picture 9" descr="http://www.cespm.gob.mx/imagenes/gif/cespm2.gif"/>
          <p:cNvSpPr>
            <a:spLocks noChangeAspect="1" noChangeArrowheads="1"/>
          </p:cNvSpPr>
          <p:nvPr/>
        </p:nvSpPr>
        <p:spPr bwMode="auto">
          <a:xfrm>
            <a:off x="7807325" y="4656138"/>
            <a:ext cx="11557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44041" name="Picture 10" descr="C:\Users\Owner\Documents\QCS de México\Prospects &amp; Clients (QCS)\Certificaciones ISO 9K-08\1 - PROPUESTAS CERRADAS\2011-201 Soto Ojeda Asesores Fiscales, S.C. (Certif. ISO 9K-08)\logo SOTOJEDA ASESORES CORPORATIVOS.jpg"/>
          <p:cNvSpPr>
            <a:spLocks noChangeAspect="1" noChangeArrowheads="1"/>
          </p:cNvSpPr>
          <p:nvPr/>
        </p:nvSpPr>
        <p:spPr bwMode="auto">
          <a:xfrm>
            <a:off x="4572000" y="1677988"/>
            <a:ext cx="10810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44042" name="Picture 1" descr="L:\ISO9000\Logo.jpg"/>
          <p:cNvSpPr>
            <a:spLocks noChangeAspect="1" noChangeArrowheads="1"/>
          </p:cNvSpPr>
          <p:nvPr/>
        </p:nvSpPr>
        <p:spPr bwMode="auto">
          <a:xfrm>
            <a:off x="222250" y="4746625"/>
            <a:ext cx="36576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4404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287713"/>
            <a:ext cx="487045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11125" y="4459288"/>
            <a:ext cx="3768725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Automotriz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sp>
        <p:nvSpPr>
          <p:cNvPr id="44045" name="AutoShape 16" descr="https://mail.google.com/mail/u/0/?ui=2&amp;ik=adcb6acbba&amp;view=fimg&amp;th=14d0cc671518b21e&amp;attid=0.2&amp;disp=emb&amp;attbid=ANGjdJ9fets-Kucj61fH6I6r7Mmq-3GHfvtH0TvkwiCL7oqQk9s_pY3lE5ksfoYaNXwoknRF3-F_rnG9nlaoomTOi8RhWGxL20zHhgsdRfEwKVxepErR2Uk33Z5lWTY&amp;sz=w340-h200&amp;ats=1430438648734&amp;rm=14d0cc671518b21e&amp;zw&amp;atsh=1"/>
          <p:cNvSpPr>
            <a:spLocks noChangeAspect="1" noChangeArrowheads="1"/>
          </p:cNvSpPr>
          <p:nvPr/>
        </p:nvSpPr>
        <p:spPr bwMode="auto">
          <a:xfrm>
            <a:off x="155575" y="-457200"/>
            <a:ext cx="1619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2971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4572000"/>
            <a:ext cx="18415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4047" name="AutoShape 19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/>
          <p:cNvSpPr>
            <a:spLocks noChangeAspect="1" noChangeArrowheads="1"/>
          </p:cNvSpPr>
          <p:nvPr/>
        </p:nvSpPr>
        <p:spPr bwMode="auto">
          <a:xfrm>
            <a:off x="155575" y="-17462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4048" name="AutoShape 21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/>
          <p:cNvSpPr>
            <a:spLocks noChangeAspect="1" noChangeArrowheads="1"/>
          </p:cNvSpPr>
          <p:nvPr/>
        </p:nvSpPr>
        <p:spPr bwMode="auto">
          <a:xfrm>
            <a:off x="307975" y="-2222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4049" name="AutoShape 23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/>
          <p:cNvSpPr>
            <a:spLocks noChangeAspect="1" noChangeArrowheads="1"/>
          </p:cNvSpPr>
          <p:nvPr/>
        </p:nvSpPr>
        <p:spPr bwMode="auto">
          <a:xfrm>
            <a:off x="460375" y="13017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4405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842000"/>
            <a:ext cx="808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07" y="1905720"/>
            <a:ext cx="1882636" cy="104933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feld 7"/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11124" y="2871787"/>
            <a:ext cx="4875213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Empaque de Alimentos (Bolsas de Plástico)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sp>
        <p:nvSpPr>
          <p:cNvPr id="44040" name="Picture 9" descr="http://www.cespm.gob.mx/imagenes/gif/cespm2.gif"/>
          <p:cNvSpPr>
            <a:spLocks noChangeAspect="1" noChangeArrowheads="1"/>
          </p:cNvSpPr>
          <p:nvPr/>
        </p:nvSpPr>
        <p:spPr bwMode="auto">
          <a:xfrm>
            <a:off x="7807325" y="4656138"/>
            <a:ext cx="11557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44041" name="Picture 10" descr="C:\Users\Owner\Documents\QCS de México\Prospects &amp; Clients (QCS)\Certificaciones ISO 9K-08\1 - PROPUESTAS CERRADAS\2011-201 Soto Ojeda Asesores Fiscales, S.C. (Certif. ISO 9K-08)\logo SOTOJEDA ASESORES CORPORATIVOS.jpg"/>
          <p:cNvSpPr>
            <a:spLocks noChangeAspect="1" noChangeArrowheads="1"/>
          </p:cNvSpPr>
          <p:nvPr/>
        </p:nvSpPr>
        <p:spPr bwMode="auto">
          <a:xfrm>
            <a:off x="4572000" y="1677988"/>
            <a:ext cx="10810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sp>
        <p:nvSpPr>
          <p:cNvPr id="44045" name="AutoShape 16" descr="https://mail.google.com/mail/u/0/?ui=2&amp;ik=adcb6acbba&amp;view=fimg&amp;th=14d0cc671518b21e&amp;attid=0.2&amp;disp=emb&amp;attbid=ANGjdJ9fets-Kucj61fH6I6r7Mmq-3GHfvtH0TvkwiCL7oqQk9s_pY3lE5ksfoYaNXwoknRF3-F_rnG9nlaoomTOi8RhWGxL20zHhgsdRfEwKVxepErR2Uk33Z5lWTY&amp;sz=w340-h200&amp;ats=1430438648734&amp;rm=14d0cc671518b21e&amp;zw&amp;atsh=1"/>
          <p:cNvSpPr>
            <a:spLocks noChangeAspect="1" noChangeArrowheads="1"/>
          </p:cNvSpPr>
          <p:nvPr/>
        </p:nvSpPr>
        <p:spPr bwMode="auto">
          <a:xfrm>
            <a:off x="155575" y="-457200"/>
            <a:ext cx="1619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4047" name="AutoShape 19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/>
          <p:cNvSpPr>
            <a:spLocks noChangeAspect="1" noChangeArrowheads="1"/>
          </p:cNvSpPr>
          <p:nvPr/>
        </p:nvSpPr>
        <p:spPr bwMode="auto">
          <a:xfrm>
            <a:off x="155575" y="-17462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4048" name="AutoShape 21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/>
          <p:cNvSpPr>
            <a:spLocks noChangeAspect="1" noChangeArrowheads="1"/>
          </p:cNvSpPr>
          <p:nvPr/>
        </p:nvSpPr>
        <p:spPr bwMode="auto">
          <a:xfrm>
            <a:off x="307975" y="-2222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4049" name="AutoShape 23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/>
          <p:cNvSpPr>
            <a:spLocks noChangeAspect="1" noChangeArrowheads="1"/>
          </p:cNvSpPr>
          <p:nvPr/>
        </p:nvSpPr>
        <p:spPr bwMode="auto">
          <a:xfrm>
            <a:off x="460375" y="13017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44051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777" y="2445768"/>
            <a:ext cx="2933534" cy="1106201"/>
          </a:xfrm>
          <a:prstGeom prst="rect">
            <a:avLst/>
          </a:prstGeom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11124" y="3895725"/>
            <a:ext cx="5541964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Aditivos y/o ingredientes para el sector de alimentos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75" y="3872644"/>
            <a:ext cx="2277083" cy="12088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85794B-3B4D-3049-8118-C463C0942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5" y="5256175"/>
            <a:ext cx="9144000" cy="6249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9A15F47-0001-DC4A-A83B-AD1358C1C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258" y="1507689"/>
            <a:ext cx="1353917" cy="105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DC8B270B-122B-344A-9774-7E45F8E3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970068"/>
            <a:ext cx="4182186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Fichas y dados para Casinos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70E17D-8374-8347-B7DC-CEB4F2F74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025" y="4413250"/>
            <a:ext cx="1536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30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12713" y="2033588"/>
            <a:ext cx="3938587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Sector Alimentos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pic>
        <p:nvPicPr>
          <p:cNvPr id="45062" name="Picture 4" descr="C:\Users\Owner\Documents\QCS de México\Logos\Actuales Clientes\SuKar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08" y="4721281"/>
            <a:ext cx="27019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630"/>
            <a:ext cx="4532312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587"/>
            <a:ext cx="77152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45065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609725"/>
            <a:ext cx="28749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E9CCF0-C012-C740-8AE7-DD2F6D878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173" y="1766643"/>
            <a:ext cx="1509806" cy="1518687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24D4B43A-2523-A7CD-FF7E-230C8DC5A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6" name="AutoShape 23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>
            <a:extLst>
              <a:ext uri="{FF2B5EF4-FFF2-40B4-BE49-F238E27FC236}">
                <a16:creationId xmlns:a16="http://schemas.microsoft.com/office/drawing/2014/main" id="{BABF78D6-318D-A9D2-D68D-BA8D04C5C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3017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CCBB3A4B-2179-E248-DA46-10F9E961A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12713" y="2033588"/>
            <a:ext cx="3938587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>
                <a:latin typeface="Arial" panose="020B0604020202020204" pitchFamily="34" charset="0"/>
              </a:rPr>
              <a:t>Sector Alimentos</a:t>
            </a:r>
            <a:endParaRPr lang="en-US" altLang="es-ES_tradnl" sz="1800">
              <a:latin typeface="Arial" panose="020B0604020202020204" pitchFamily="34" charset="0"/>
            </a:endParaRPr>
          </a:p>
        </p:txBody>
      </p:sp>
      <p:pic>
        <p:nvPicPr>
          <p:cNvPr id="4608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601913"/>
            <a:ext cx="1531938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n 1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2887663"/>
            <a:ext cx="26622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70" y="2827337"/>
            <a:ext cx="20193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46089" name="Picture 3" descr="C:\Users\Owner\Documents\QCS de México\Logos\Actuales Clientes\Desert King de Méxi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2" y="4782344"/>
            <a:ext cx="2019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Logo Original FPC - Pequeñ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74" y="4782344"/>
            <a:ext cx="19272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Logo Original LFI - Pequeñ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70" y="4676246"/>
            <a:ext cx="2578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AD048C2B-67B3-BDB6-4FA5-6841ACB26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6" name="AutoShape 23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>
            <a:extLst>
              <a:ext uri="{FF2B5EF4-FFF2-40B4-BE49-F238E27FC236}">
                <a16:creationId xmlns:a16="http://schemas.microsoft.com/office/drawing/2014/main" id="{5E104DF4-2360-C59E-59BD-7E05B796F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3017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FD7ADCC5-EB32-9B39-9133-848AA9748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90941" y="2011820"/>
            <a:ext cx="3938587" cy="342900"/>
          </a:xfrm>
          <a:prstGeom prst="rect">
            <a:avLst/>
          </a:prstGeom>
          <a:gradFill rotWithShape="1">
            <a:gsLst>
              <a:gs pos="0">
                <a:srgbClr val="8DB3E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outerShdw blurRad="139700" dist="139699" dir="2399998" algn="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MX" altLang="es-ES_tradnl" sz="1800" dirty="0">
                <a:latin typeface="Arial" panose="020B0604020202020204" pitchFamily="34" charset="0"/>
              </a:rPr>
              <a:t>Sector Educativo</a:t>
            </a:r>
            <a:endParaRPr lang="en-US" altLang="es-ES_tradnl" sz="1800" dirty="0">
              <a:latin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7691F7C-924E-2068-F16C-1FC1717B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2632533"/>
            <a:ext cx="2721429" cy="124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835C9F2-19B2-1312-B76F-476EA372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89" y="2632533"/>
            <a:ext cx="1352306" cy="15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02A28-E0C8-C129-4A7B-F555FD9D7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885" y="2906489"/>
            <a:ext cx="4408716" cy="718458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1CBD9521-4010-5586-0B00-D03BB300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731838"/>
            <a:ext cx="8421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b="1" dirty="0">
                <a:solidFill>
                  <a:srgbClr val="006699"/>
                </a:solidFill>
              </a:rPr>
              <a:t>ABC Quality </a:t>
            </a:r>
            <a:r>
              <a:rPr lang="de-DE" altLang="es-MX" sz="3600" dirty="0">
                <a:solidFill>
                  <a:srgbClr val="595959"/>
                </a:solidFill>
              </a:rPr>
              <a:t>Referencias de sólo algunos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3600" dirty="0">
                <a:solidFill>
                  <a:srgbClr val="595959"/>
                </a:solidFill>
              </a:rPr>
              <a:t>nuestros CLIENTES</a:t>
            </a:r>
          </a:p>
        </p:txBody>
      </p:sp>
      <p:sp>
        <p:nvSpPr>
          <p:cNvPr id="5" name="AutoShape 23" descr="https://mail.google.com/mail/u/0/?ui=2&amp;ik=adcb6acbba&amp;view=fimg&amp;th=14d297ca32e03c4e&amp;attid=0.2&amp;disp=emb&amp;attbid=ANGjdJ_DbbzgBDLf-QNEuMHps39ZO3WyIgXvqML6aHjYbGMhs1TTOkaZMLlXsjOERnZbJsQUwocKzx-YVHUjZUhMWqdtZ_y9wgZqTk4mIXkW7GBtRx2ggFH7OzfEoWU&amp;sz=w1248-h78&amp;ats=1430920152110&amp;rm=14d297ca32e03c4e&amp;zw&amp;atsh=1">
            <a:extLst>
              <a:ext uri="{FF2B5EF4-FFF2-40B4-BE49-F238E27FC236}">
                <a16:creationId xmlns:a16="http://schemas.microsoft.com/office/drawing/2014/main" id="{CE8AD732-448A-6EA4-C8B7-CD94283AD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30175"/>
            <a:ext cx="594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5C922127-4B74-171D-9659-79A3EAEEA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14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feld 7"/>
          <p:cNvSpPr txBox="1">
            <a:spLocks noChangeArrowheads="1"/>
          </p:cNvSpPr>
          <p:nvPr/>
        </p:nvSpPr>
        <p:spPr bwMode="auto">
          <a:xfrm>
            <a:off x="0" y="361950"/>
            <a:ext cx="6827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b="1">
                <a:solidFill>
                  <a:srgbClr val="006699"/>
                </a:solidFill>
              </a:rPr>
              <a:t>ABC Quality </a:t>
            </a:r>
            <a:r>
              <a:rPr lang="de-DE" altLang="es-MX">
                <a:solidFill>
                  <a:srgbClr val="595959"/>
                </a:solidFill>
              </a:rPr>
              <a:t>Convenios de Colaboración</a:t>
            </a:r>
          </a:p>
        </p:txBody>
      </p:sp>
      <p:sp>
        <p:nvSpPr>
          <p:cNvPr id="47110" name="Picture 10" descr="C:\Users\Owner\Documents\QCS de México\Prospects &amp; Clients (QCS)\Certificaciones ISO 9K-08\1 - PROPUESTAS CERRADAS\2011-201 Soto Ojeda Asesores Fiscales, S.C. (Certif. ISO 9K-08)\logo SOTOJEDA ASESORES CORPORATIVOS.jpg"/>
          <p:cNvSpPr>
            <a:spLocks noChangeAspect="1" noChangeArrowheads="1"/>
          </p:cNvSpPr>
          <p:nvPr/>
        </p:nvSpPr>
        <p:spPr bwMode="auto">
          <a:xfrm>
            <a:off x="5753626" y="2124046"/>
            <a:ext cx="10810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MX" sz="1800">
              <a:latin typeface="Arial" panose="020B0604020202020204" pitchFamily="34" charset="0"/>
            </a:endParaRPr>
          </a:p>
        </p:txBody>
      </p:sp>
      <p:pic>
        <p:nvPicPr>
          <p:cNvPr id="47111" name="Picture 3" descr="C:\Users\Toshiba\Documents\ABC QUALITY\FSC\SCS Promotional panel logo\Logo SCS Global Serv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" y="3376933"/>
            <a:ext cx="5615493" cy="61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7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80" y="5602189"/>
            <a:ext cx="2222451" cy="56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8" y="1366755"/>
            <a:ext cx="3261807" cy="13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C84548A-6EF8-7E47-BCB4-AFEB30B36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883" y="5611469"/>
            <a:ext cx="2982429" cy="5097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3D9EE6-63AF-8342-808D-12E2F43C5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8" y="4253021"/>
            <a:ext cx="5615493" cy="921842"/>
          </a:xfrm>
          <a:prstGeom prst="rect">
            <a:avLst/>
          </a:prstGeom>
        </p:spPr>
      </p:pic>
      <p:pic>
        <p:nvPicPr>
          <p:cNvPr id="14" name="officeArt object">
            <a:extLst>
              <a:ext uri="{FF2B5EF4-FFF2-40B4-BE49-F238E27FC236}">
                <a16:creationId xmlns:a16="http://schemas.microsoft.com/office/drawing/2014/main" id="{9DC62CF0-429C-4047-A6ED-1587190133B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892307" y="1683137"/>
            <a:ext cx="1861319" cy="1244599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811F805-2C5B-9C4C-B66C-2272CD903F8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58" y="1743694"/>
            <a:ext cx="2464358" cy="19668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5E38A6-5983-D5E1-2CF8-50DAC52B45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238" y="4118679"/>
            <a:ext cx="2135598" cy="92184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nts and Settings\Administrador\Configuración local\Archivos temporales de Internet\Content.IE5\YNB0UU5J\MPj04386500000[1].jpg">
            <a:extLst>
              <a:ext uri="{FF2B5EF4-FFF2-40B4-BE49-F238E27FC236}">
                <a16:creationId xmlns:a16="http://schemas.microsoft.com/office/drawing/2014/main" id="{849EC3C8-FF5B-D64D-8664-60D1F56F0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410845"/>
            <a:ext cx="1401762" cy="190658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feld 7">
            <a:extLst>
              <a:ext uri="{FF2B5EF4-FFF2-40B4-BE49-F238E27FC236}">
                <a16:creationId xmlns:a16="http://schemas.microsoft.com/office/drawing/2014/main" id="{D713BC35-6FB3-FC46-A91E-DF5477637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5108"/>
            <a:ext cx="7485063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4000" b="1" dirty="0">
                <a:solidFill>
                  <a:srgbClr val="006699"/>
                </a:solidFill>
              </a:rPr>
              <a:t>ABC Quality </a:t>
            </a:r>
            <a:r>
              <a:rPr lang="de-DE" altLang="es-MX" sz="4000" b="1" dirty="0" err="1">
                <a:solidFill>
                  <a:srgbClr val="006699"/>
                </a:solidFill>
              </a:rPr>
              <a:t>Certifications</a:t>
            </a:r>
            <a:r>
              <a:rPr lang="de-DE" altLang="es-MX" sz="4000" b="1" dirty="0">
                <a:solidFill>
                  <a:srgbClr val="006699"/>
                </a:solidFill>
              </a:rPr>
              <a:t> de </a:t>
            </a:r>
            <a:r>
              <a:rPr lang="de-DE" altLang="es-MX" sz="4000" b="1" dirty="0" err="1">
                <a:solidFill>
                  <a:srgbClr val="006699"/>
                </a:solidFill>
              </a:rPr>
              <a:t>México</a:t>
            </a:r>
            <a:r>
              <a:rPr lang="de-DE" altLang="es-MX" sz="4000" b="1" dirty="0">
                <a:solidFill>
                  <a:srgbClr val="006699"/>
                </a:solidFill>
              </a:rPr>
              <a:t>, S.C. </a:t>
            </a:r>
            <a:endParaRPr lang="de-DE" altLang="es-MX" sz="4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4000" dirty="0">
                <a:solidFill>
                  <a:srgbClr val="595959"/>
                </a:solidFill>
              </a:rPr>
              <a:t>CONTÁCTENOS</a:t>
            </a:r>
            <a:endParaRPr lang="de-DE" altLang="es-MX" sz="2400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es-MX" sz="1400" b="1" dirty="0">
              <a:solidFill>
                <a:srgbClr val="595959"/>
              </a:solidFill>
            </a:endParaRPr>
          </a:p>
        </p:txBody>
      </p:sp>
      <p:cxnSp>
        <p:nvCxnSpPr>
          <p:cNvPr id="32" name="12 Conector recto">
            <a:extLst>
              <a:ext uri="{FF2B5EF4-FFF2-40B4-BE49-F238E27FC236}">
                <a16:creationId xmlns:a16="http://schemas.microsoft.com/office/drawing/2014/main" id="{1726C15A-C244-6948-A12F-669AAA2EF8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869633"/>
            <a:ext cx="5894388" cy="0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12 Conector recto">
            <a:extLst>
              <a:ext uri="{FF2B5EF4-FFF2-40B4-BE49-F238E27FC236}">
                <a16:creationId xmlns:a16="http://schemas.microsoft.com/office/drawing/2014/main" id="{2A5E679F-6FE1-0F4D-806B-1C441886D1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41738" y="1364933"/>
            <a:ext cx="397" cy="3904297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13 CuadroTexto">
            <a:extLst>
              <a:ext uri="{FF2B5EF4-FFF2-40B4-BE49-F238E27FC236}">
                <a16:creationId xmlns:a16="http://schemas.microsoft.com/office/drawing/2014/main" id="{B45312F4-45CB-5340-8AEB-2B21D8ECF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6195005"/>
            <a:ext cx="4600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600" b="1" dirty="0">
                <a:latin typeface="Arial" panose="020B0604020202020204" pitchFamily="34" charset="0"/>
              </a:rPr>
              <a:t>ABC Quality Certifications de México, S.C.</a:t>
            </a: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C3983DB9-821A-2946-9AAF-9D277DAD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49" y="6447568"/>
            <a:ext cx="3337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 b="1" dirty="0">
                <a:solidFill>
                  <a:srgbClr val="FFFFFF"/>
                </a:solidFill>
                <a:latin typeface="Arial" panose="020B0604020202020204" pitchFamily="34" charset="0"/>
                <a:hlinkClick r:id="rId4"/>
              </a:rPr>
              <a:t>https://abc-quality.com.mx</a:t>
            </a:r>
            <a:endParaRPr lang="es-MX" altLang="es-MX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feld 7">
            <a:extLst>
              <a:ext uri="{FF2B5EF4-FFF2-40B4-BE49-F238E27FC236}">
                <a16:creationId xmlns:a16="http://schemas.microsoft.com/office/drawing/2014/main" id="{B2D6EA4D-446E-B846-9854-6BF35B1E0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538" y="2790351"/>
            <a:ext cx="3079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>
                <a:solidFill>
                  <a:srgbClr val="595959"/>
                </a:solidFill>
              </a:rPr>
              <a:t>Kevin A. Bernal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 err="1">
                <a:solidFill>
                  <a:srgbClr val="595959"/>
                </a:solidFill>
              </a:rPr>
              <a:t>Coordinador</a:t>
            </a:r>
            <a:r>
              <a:rPr lang="de-DE" altLang="es-MX" sz="1400" b="1" dirty="0">
                <a:solidFill>
                  <a:srgbClr val="595959"/>
                </a:solidFill>
              </a:rPr>
              <a:t> de Marketing </a:t>
            </a:r>
            <a:r>
              <a:rPr lang="de-DE" altLang="es-MX" sz="1400" b="1" dirty="0" err="1">
                <a:solidFill>
                  <a:srgbClr val="595959"/>
                </a:solidFill>
              </a:rPr>
              <a:t>y</a:t>
            </a:r>
            <a:r>
              <a:rPr lang="de-DE" altLang="es-MX" sz="1400" b="1" dirty="0">
                <a:solidFill>
                  <a:srgbClr val="595959"/>
                </a:solidFill>
              </a:rPr>
              <a:t> </a:t>
            </a:r>
            <a:r>
              <a:rPr lang="de-DE" altLang="es-MX" sz="1400" b="1" dirty="0" err="1">
                <a:solidFill>
                  <a:srgbClr val="595959"/>
                </a:solidFill>
              </a:rPr>
              <a:t>Diseño</a:t>
            </a:r>
            <a:endParaRPr lang="de-DE" altLang="es-MX" sz="1400" b="1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dirty="0">
                <a:solidFill>
                  <a:srgbClr val="595959"/>
                </a:solidFill>
                <a:hlinkClick r:id="rId5"/>
              </a:rPr>
              <a:t>diseno@abc-quality.com.mx</a:t>
            </a:r>
            <a:endParaRPr lang="de-DE" altLang="es-MX" sz="1400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Cel. (686) 318 5045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Mexicali, B.C.</a:t>
            </a:r>
          </a:p>
        </p:txBody>
      </p:sp>
      <p:sp>
        <p:nvSpPr>
          <p:cNvPr id="38" name="Textfeld 7">
            <a:extLst>
              <a:ext uri="{FF2B5EF4-FFF2-40B4-BE49-F238E27FC236}">
                <a16:creationId xmlns:a16="http://schemas.microsoft.com/office/drawing/2014/main" id="{8E2B8A3D-A35A-AC4F-B1A8-5FEB44A21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2135768"/>
            <a:ext cx="3079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>
                <a:solidFill>
                  <a:srgbClr val="595959"/>
                </a:solidFill>
              </a:rPr>
              <a:t>Ing. Carlos J. Bernal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 err="1">
                <a:solidFill>
                  <a:srgbClr val="595959"/>
                </a:solidFill>
              </a:rPr>
              <a:t>Director</a:t>
            </a:r>
            <a:r>
              <a:rPr lang="de-DE" altLang="es-MX" sz="1400" b="1" dirty="0">
                <a:solidFill>
                  <a:srgbClr val="595959"/>
                </a:solidFill>
              </a:rPr>
              <a:t> General </a:t>
            </a:r>
            <a:r>
              <a:rPr lang="de-DE" altLang="es-MX" sz="1400" b="1" dirty="0" err="1">
                <a:solidFill>
                  <a:srgbClr val="595959"/>
                </a:solidFill>
              </a:rPr>
              <a:t>y</a:t>
            </a:r>
            <a:r>
              <a:rPr lang="de-DE" altLang="es-MX" sz="1400" b="1" dirty="0">
                <a:solidFill>
                  <a:srgbClr val="595959"/>
                </a:solidFill>
              </a:rPr>
              <a:t> de </a:t>
            </a:r>
            <a:r>
              <a:rPr lang="de-DE" altLang="es-MX" sz="1400" b="1" dirty="0" err="1">
                <a:solidFill>
                  <a:srgbClr val="595959"/>
                </a:solidFill>
              </a:rPr>
              <a:t>Operaciones</a:t>
            </a:r>
            <a:endParaRPr lang="de-DE" altLang="es-MX" sz="1400" b="1" i="1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dirty="0">
                <a:solidFill>
                  <a:srgbClr val="595959"/>
                </a:solidFill>
                <a:hlinkClick r:id="rId6"/>
              </a:rPr>
              <a:t>diroperaciones@abc-quality.com.mx</a:t>
            </a:r>
            <a:endParaRPr lang="de-DE" altLang="es-MX" sz="1400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Cel. (551) 223 0160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Estado de México</a:t>
            </a:r>
          </a:p>
        </p:txBody>
      </p:sp>
      <p:sp>
        <p:nvSpPr>
          <p:cNvPr id="39" name="Textfeld 7">
            <a:extLst>
              <a:ext uri="{FF2B5EF4-FFF2-40B4-BE49-F238E27FC236}">
                <a16:creationId xmlns:a16="http://schemas.microsoft.com/office/drawing/2014/main" id="{A4188CCF-1D13-934A-8C15-BA41316FD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92" y="4862732"/>
            <a:ext cx="3079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 err="1">
                <a:solidFill>
                  <a:srgbClr val="595959"/>
                </a:solidFill>
              </a:rPr>
              <a:t>Lic</a:t>
            </a:r>
            <a:r>
              <a:rPr lang="de-DE" altLang="es-MX" sz="1400" b="1" dirty="0">
                <a:solidFill>
                  <a:srgbClr val="595959"/>
                </a:solidFill>
              </a:rPr>
              <a:t>. Ulises Bernal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 err="1">
                <a:solidFill>
                  <a:srgbClr val="595959"/>
                </a:solidFill>
              </a:rPr>
              <a:t>Gerente</a:t>
            </a:r>
            <a:r>
              <a:rPr lang="de-DE" altLang="es-MX" sz="1400" b="1" dirty="0">
                <a:solidFill>
                  <a:srgbClr val="595959"/>
                </a:solidFill>
              </a:rPr>
              <a:t> de </a:t>
            </a:r>
            <a:r>
              <a:rPr lang="de-DE" altLang="es-MX" sz="1400" b="1" dirty="0" err="1">
                <a:solidFill>
                  <a:srgbClr val="595959"/>
                </a:solidFill>
              </a:rPr>
              <a:t>Relaciones</a:t>
            </a:r>
            <a:r>
              <a:rPr lang="de-DE" altLang="es-MX" sz="1400" b="1" dirty="0">
                <a:solidFill>
                  <a:srgbClr val="595959"/>
                </a:solidFill>
              </a:rPr>
              <a:t> </a:t>
            </a:r>
            <a:r>
              <a:rPr lang="de-DE" altLang="es-MX" sz="1400" b="1" dirty="0" err="1">
                <a:solidFill>
                  <a:srgbClr val="595959"/>
                </a:solidFill>
              </a:rPr>
              <a:t>Industriales</a:t>
            </a:r>
            <a:endParaRPr lang="de-DE" altLang="es-MX" sz="1400" b="1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dirty="0">
                <a:solidFill>
                  <a:srgbClr val="595959"/>
                </a:solidFill>
                <a:hlinkClick r:id="rId7"/>
              </a:rPr>
              <a:t>relind@abc-quality.com.mx</a:t>
            </a:r>
            <a:endParaRPr lang="es-ES" altLang="es-MX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Cel. (664) 302 3311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Tijuana, B.C. </a:t>
            </a: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89AC30EC-6998-5692-7445-F08A9A691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677" y="1350561"/>
            <a:ext cx="3079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>
                <a:solidFill>
                  <a:srgbClr val="595959"/>
                </a:solidFill>
              </a:rPr>
              <a:t>Ing. Claudia León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>
                <a:solidFill>
                  <a:srgbClr val="595959"/>
                </a:solidFill>
              </a:rPr>
              <a:t>Auditor / </a:t>
            </a:r>
            <a:r>
              <a:rPr lang="de-DE" altLang="es-MX" sz="1400" b="1" dirty="0" err="1">
                <a:solidFill>
                  <a:srgbClr val="595959"/>
                </a:solidFill>
              </a:rPr>
              <a:t>Asesor</a:t>
            </a:r>
            <a:r>
              <a:rPr lang="de-DE" altLang="es-MX" sz="1400" b="1" dirty="0">
                <a:solidFill>
                  <a:srgbClr val="595959"/>
                </a:solidFill>
              </a:rPr>
              <a:t> Senior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dirty="0">
                <a:solidFill>
                  <a:srgbClr val="595959"/>
                </a:solidFill>
                <a:hlinkClick r:id="rId7"/>
              </a:rPr>
              <a:t>asesorsenior@abc-quality.com.mx</a:t>
            </a:r>
            <a:endParaRPr lang="es-ES" altLang="es-MX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Cel. (551) 924 0147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Estado de México</a:t>
            </a:r>
          </a:p>
        </p:txBody>
      </p:sp>
      <p:sp>
        <p:nvSpPr>
          <p:cNvPr id="2" name="Textfeld 7">
            <a:extLst>
              <a:ext uri="{FF2B5EF4-FFF2-40B4-BE49-F238E27FC236}">
                <a16:creationId xmlns:a16="http://schemas.microsoft.com/office/drawing/2014/main" id="{B8533E0A-D815-E344-2017-656808B53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979" y="3456625"/>
            <a:ext cx="3079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>
                <a:solidFill>
                  <a:srgbClr val="595959"/>
                </a:solidFill>
              </a:rPr>
              <a:t>Lic. Julieta Takano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 err="1">
                <a:solidFill>
                  <a:srgbClr val="595959"/>
                </a:solidFill>
              </a:rPr>
              <a:t>Jefa</a:t>
            </a:r>
            <a:r>
              <a:rPr lang="de-DE" altLang="es-MX" sz="1400" b="1" dirty="0">
                <a:solidFill>
                  <a:srgbClr val="595959"/>
                </a:solidFill>
              </a:rPr>
              <a:t> de </a:t>
            </a:r>
            <a:r>
              <a:rPr lang="de-DE" altLang="es-MX" sz="1400" b="1" dirty="0" err="1">
                <a:solidFill>
                  <a:srgbClr val="595959"/>
                </a:solidFill>
              </a:rPr>
              <a:t>Administración</a:t>
            </a:r>
            <a:endParaRPr lang="de-DE" altLang="es-MX" sz="1400" b="1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dirty="0">
                <a:solidFill>
                  <a:srgbClr val="595959"/>
                </a:solidFill>
                <a:hlinkClick r:id="rId5"/>
              </a:rPr>
              <a:t>admon@abc-quality.com.mx</a:t>
            </a:r>
            <a:endParaRPr lang="de-DE" altLang="es-MX" sz="1400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Cel. (551) 919 2987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Estado de México</a:t>
            </a:r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12698399-4EB4-FE0D-321A-E1FE5F347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677" y="4241039"/>
            <a:ext cx="3079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>
                <a:solidFill>
                  <a:srgbClr val="595959"/>
                </a:solidFill>
              </a:rPr>
              <a:t>Rosa María Arce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b="1" dirty="0" err="1">
                <a:solidFill>
                  <a:srgbClr val="595959"/>
                </a:solidFill>
              </a:rPr>
              <a:t>Relaciones</a:t>
            </a:r>
            <a:r>
              <a:rPr lang="de-DE" altLang="es-MX" sz="1400" b="1" dirty="0">
                <a:solidFill>
                  <a:srgbClr val="595959"/>
                </a:solidFill>
              </a:rPr>
              <a:t> </a:t>
            </a:r>
            <a:r>
              <a:rPr lang="de-DE" altLang="es-MX" sz="1400" b="1" dirty="0" err="1">
                <a:solidFill>
                  <a:srgbClr val="595959"/>
                </a:solidFill>
              </a:rPr>
              <a:t>Industriales</a:t>
            </a:r>
            <a:r>
              <a:rPr lang="de-DE" altLang="es-MX" sz="1400" b="1" dirty="0">
                <a:solidFill>
                  <a:srgbClr val="595959"/>
                </a:solidFill>
              </a:rPr>
              <a:t> </a:t>
            </a:r>
            <a:r>
              <a:rPr lang="de-DE" altLang="es-MX" sz="1400" b="1" dirty="0">
                <a:solidFill>
                  <a:srgbClr val="595959"/>
                </a:solidFill>
                <a:hlinkClick r:id="rId5"/>
              </a:rPr>
              <a:t>–</a:t>
            </a:r>
            <a:r>
              <a:rPr lang="de-DE" altLang="es-MX" sz="1400" b="1" dirty="0">
                <a:solidFill>
                  <a:srgbClr val="595959"/>
                </a:solidFill>
              </a:rPr>
              <a:t> Tijuana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1400" dirty="0">
                <a:solidFill>
                  <a:srgbClr val="595959"/>
                </a:solidFill>
                <a:hlinkClick r:id="rId5"/>
              </a:rPr>
              <a:t>relindtj@abc-quality.com.mx</a:t>
            </a:r>
            <a:endParaRPr lang="de-DE" altLang="es-MX" sz="1400" dirty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Cel. (664) 229 9806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400" dirty="0">
                <a:solidFill>
                  <a:srgbClr val="000000"/>
                </a:solidFill>
              </a:rPr>
              <a:t>Tijuana, B.C.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19488" y="1270000"/>
            <a:ext cx="4354512" cy="477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Seguridad y Certeza: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Logro de objetivos garantizados en el menor tiempo posible</a:t>
            </a:r>
          </a:p>
          <a:p>
            <a:pPr algn="just">
              <a:defRPr/>
            </a:pP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>
              <a:defRPr/>
            </a:pPr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Tranquilidad: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Alto dominio en el tema y trato profesional personalizado. Comunicación constante y directa.</a:t>
            </a:r>
          </a:p>
          <a:p>
            <a:pPr algn="just">
              <a:defRPr/>
            </a:pP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>
              <a:defRPr/>
            </a:pPr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Respaldo: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Marca líder con más de 8 años de experiencia. Especialistas en el sector industrial del papel, cartón, celulosa, madera, imprentas industriales, convertidores y distribuidores; cubriendo a más del 30% del mercado certificado FSC-CoC en México.</a:t>
            </a:r>
          </a:p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>
              <a:defRPr/>
            </a:pPr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Competente: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Innovación constante y siempre actualizados </a:t>
            </a:r>
          </a:p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>
              <a:defRPr/>
            </a:pPr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Prestigio: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Altamente recomendados por nuestra gran Familia de clientes.</a:t>
            </a:r>
          </a:p>
        </p:txBody>
      </p:sp>
      <p:sp>
        <p:nvSpPr>
          <p:cNvPr id="24582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>
                <a:solidFill>
                  <a:srgbClr val="006699"/>
                </a:solidFill>
              </a:rPr>
              <a:t>ABC Quality Certifications de México, S.C.</a:t>
            </a:r>
            <a:endParaRPr lang="de-DE" altLang="es-MX" sz="2800">
              <a:solidFill>
                <a:srgbClr val="595959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6" y="804045"/>
            <a:ext cx="3211762" cy="52363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feld 7"/>
          <p:cNvSpPr txBox="1">
            <a:spLocks noChangeArrowheads="1"/>
          </p:cNvSpPr>
          <p:nvPr/>
        </p:nvSpPr>
        <p:spPr bwMode="auto">
          <a:xfrm>
            <a:off x="0" y="1304144"/>
            <a:ext cx="3887788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i="1" dirty="0">
                <a:solidFill>
                  <a:srgbClr val="595959"/>
                </a:solidFill>
                <a:latin typeface="Arial" panose="020B0604020202020204" pitchFamily="34" charset="0"/>
              </a:rPr>
              <a:t>“Gratamente satisfechos por la calidad del Servicio, el Sentido de Responsabilidad y su valiosa velocidad de respuesta a nuestros requerimientos.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i="1" dirty="0">
                <a:solidFill>
                  <a:srgbClr val="595959"/>
                </a:solidFill>
                <a:latin typeface="Arial" panose="020B0604020202020204" pitchFamily="34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i="1" dirty="0">
                <a:solidFill>
                  <a:srgbClr val="595959"/>
                </a:solidFill>
                <a:latin typeface="Arial" panose="020B0604020202020204" pitchFamily="34" charset="0"/>
              </a:rPr>
              <a:t>Amplio conocimiento y manejo del tema FSC-STD CoC (Cadena de Custodia)  y un alto grado de exigencia en busca de la perfección en los procesos de elaboración de documentos.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400" b="1" i="1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i="1" dirty="0">
                <a:solidFill>
                  <a:srgbClr val="595959"/>
                </a:solidFill>
                <a:latin typeface="Arial" panose="020B0604020202020204" pitchFamily="34" charset="0"/>
              </a:rPr>
              <a:t>Empatía y sinergia. Promotor de empuje y dinamismo. Enfocado en el servicio al cliente. Seguimiento y conclusión de las tareas”.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400" b="1" i="1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200" i="1" dirty="0">
                <a:solidFill>
                  <a:srgbClr val="595959"/>
                </a:solidFill>
                <a:latin typeface="Arial" panose="020B0604020202020204" pitchFamily="34" charset="0"/>
              </a:rPr>
              <a:t>Mario Garza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200" i="1" dirty="0">
                <a:solidFill>
                  <a:srgbClr val="595959"/>
                </a:solidFill>
                <a:latin typeface="Arial" panose="020B0604020202020204" pitchFamily="34" charset="0"/>
              </a:rPr>
              <a:t>Gerente de Calidad</a:t>
            </a:r>
          </a:p>
        </p:txBody>
      </p:sp>
      <p:pic>
        <p:nvPicPr>
          <p:cNvPr id="25605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260488"/>
            <a:ext cx="1660662" cy="132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604510"/>
            <a:ext cx="2797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ángulo 7"/>
          <p:cNvSpPr>
            <a:spLocks noChangeArrowheads="1"/>
          </p:cNvSpPr>
          <p:nvPr/>
        </p:nvSpPr>
        <p:spPr bwMode="auto">
          <a:xfrm>
            <a:off x="4572000" y="1918662"/>
            <a:ext cx="3124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dirty="0">
                <a:solidFill>
                  <a:srgbClr val="595959"/>
                </a:solidFill>
                <a:latin typeface="Arial" panose="020B0604020202020204" pitchFamily="34" charset="0"/>
              </a:rPr>
              <a:t>“Gran dominio del tema por parte del instructor, aclaración de dudas, cubre y amplió el tema, el vocabulario fue claro. Coordinó bien al grupo e hizo una exposición amena. Se portó amable”.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200" i="1" dirty="0">
                <a:solidFill>
                  <a:srgbClr val="595959"/>
                </a:solidFill>
                <a:latin typeface="Arial" panose="020B0604020202020204" pitchFamily="34" charset="0"/>
              </a:rPr>
              <a:t>Alma Delia Carbajal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200" i="1" dirty="0">
                <a:solidFill>
                  <a:srgbClr val="595959"/>
                </a:solidFill>
                <a:latin typeface="Arial" panose="020B0604020202020204" pitchFamily="34" charset="0"/>
              </a:rPr>
              <a:t>Responsable del SGC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400" b="1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25608" name="Textfeld 7"/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7" y="1348048"/>
            <a:ext cx="7439561" cy="3198614"/>
          </a:xfrm>
          <a:prstGeom prst="rect">
            <a:avLst/>
          </a:prstGeom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83" y="4542438"/>
            <a:ext cx="39211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96CAF976-5500-1B4C-A7EC-1A059F798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3234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EA2E7736-B59D-744E-8226-F5965854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98450"/>
            <a:ext cx="9107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 err="1">
                <a:solidFill>
                  <a:srgbClr val="006699"/>
                </a:solidFill>
              </a:rPr>
              <a:t>Retroalimentación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algunos</a:t>
            </a:r>
            <a:r>
              <a:rPr lang="de-DE" altLang="es-MX" sz="2800" b="1" dirty="0">
                <a:solidFill>
                  <a:srgbClr val="006699"/>
                </a:solidFill>
              </a:rPr>
              <a:t> de </a:t>
            </a:r>
            <a:r>
              <a:rPr lang="de-DE" altLang="es-MX" sz="2800" b="1" dirty="0" err="1">
                <a:solidFill>
                  <a:srgbClr val="006699"/>
                </a:solidFill>
              </a:rPr>
              <a:t>nuestros</a:t>
            </a:r>
            <a:endParaRPr lang="de-DE" altLang="es-MX" sz="2800" b="1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principales</a:t>
            </a:r>
            <a:r>
              <a:rPr lang="de-DE" altLang="es-MX" sz="2800" b="1" dirty="0">
                <a:solidFill>
                  <a:srgbClr val="006699"/>
                </a:solidFill>
              </a:rPr>
              <a:t> </a:t>
            </a:r>
            <a:r>
              <a:rPr lang="de-DE" altLang="es-MX" sz="2800" b="1" dirty="0" err="1">
                <a:solidFill>
                  <a:srgbClr val="006699"/>
                </a:solidFill>
              </a:rPr>
              <a:t>clientes</a:t>
            </a:r>
            <a:r>
              <a:rPr lang="de-DE" altLang="es-MX" sz="2800" b="1" dirty="0">
                <a:solidFill>
                  <a:srgbClr val="006699"/>
                </a:solidFill>
              </a:rPr>
              <a:t>...</a:t>
            </a:r>
            <a:endParaRPr lang="de-DE" altLang="es-MX" sz="28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0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24580</TotalTime>
  <Words>2194</Words>
  <Application>Microsoft Macintosh PowerPoint</Application>
  <PresentationFormat>Presentación en pantalla (4:3)</PresentationFormat>
  <Paragraphs>321</Paragraphs>
  <Slides>56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2" baseType="lpstr">
      <vt:lpstr>ＭＳ Ｐゴシック</vt:lpstr>
      <vt:lpstr>Arial</vt:lpstr>
      <vt:lpstr>Calibri</vt:lpstr>
      <vt:lpstr>Leelawadee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Publicidad</dc:creator>
  <cp:lastModifiedBy>Ing. Carlos J. Bernal</cp:lastModifiedBy>
  <cp:revision>848</cp:revision>
  <cp:lastPrinted>2021-08-14T19:02:25Z</cp:lastPrinted>
  <dcterms:created xsi:type="dcterms:W3CDTF">2010-07-01T16:47:21Z</dcterms:created>
  <dcterms:modified xsi:type="dcterms:W3CDTF">2025-02-20T03:37:27Z</dcterms:modified>
</cp:coreProperties>
</file>